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18"/>
    <p:sldId id="257" r:id="rId19"/>
    <p:sldId id="258" r:id="rId20"/>
    <p:sldId id="259" r:id="rId21"/>
    <p:sldId id="260" r:id="rId22"/>
    <p:sldId id="261" r:id="rId23"/>
    <p:sldId id="262" r:id="rId24"/>
    <p:sldId id="263" r:id="rId25"/>
    <p:sldId id="264" r:id="rId26"/>
    <p:sldId id="265" r:id="rId27"/>
    <p:sldId id="266" r:id="rId28"/>
    <p:sldId id="267" r:id="rId29"/>
    <p:sldId id="268" r:id="rId30"/>
    <p:sldId id="269" r:id="rId31"/>
    <p:sldId id="270" r:id="rId32"/>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Open Sans" charset="1" panose="020B0606030504020204"/>
      <p:regular r:id="rId10"/>
    </p:embeddedFont>
    <p:embeddedFont>
      <p:font typeface="Open Sans Bold" charset="1" panose="020B0806030504020204"/>
      <p:regular r:id="rId11"/>
    </p:embeddedFont>
    <p:embeddedFont>
      <p:font typeface="Open Sans Italics" charset="1" panose="020B0606030504020204"/>
      <p:regular r:id="rId12"/>
    </p:embeddedFont>
    <p:embeddedFont>
      <p:font typeface="Open Sans Bold Italics" charset="1" panose="020B0806030504020204"/>
      <p:regular r:id="rId13"/>
    </p:embeddedFont>
    <p:embeddedFont>
      <p:font typeface="More Sugar Thin" charset="1" panose="00000000000000000000"/>
      <p:regular r:id="rId14"/>
    </p:embeddedFont>
    <p:embeddedFont>
      <p:font typeface="More Sugar" charset="1" panose="00000000000000000000"/>
      <p:regular r:id="rId15"/>
    </p:embeddedFont>
    <p:embeddedFont>
      <p:font typeface="Now" charset="1" panose="00000500000000000000"/>
      <p:regular r:id="rId16"/>
    </p:embeddedFont>
    <p:embeddedFont>
      <p:font typeface="Now Bold" charset="1" panose="00000600000000000000"/>
      <p:regular r:id="rId1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slides/slide1.xml" Type="http://schemas.openxmlformats.org/officeDocument/2006/relationships/slide"/><Relationship Id="rId19" Target="slides/slide2.xml" Type="http://schemas.openxmlformats.org/officeDocument/2006/relationships/slide"/><Relationship Id="rId2" Target="presProps.xml" Type="http://schemas.openxmlformats.org/officeDocument/2006/relationships/presProps"/><Relationship Id="rId20" Target="slides/slide3.xml" Type="http://schemas.openxmlformats.org/officeDocument/2006/relationships/slide"/><Relationship Id="rId21" Target="slides/slide4.xml" Type="http://schemas.openxmlformats.org/officeDocument/2006/relationships/slide"/><Relationship Id="rId22" Target="slides/slide5.xml" Type="http://schemas.openxmlformats.org/officeDocument/2006/relationships/slide"/><Relationship Id="rId23" Target="slides/slide6.xml" Type="http://schemas.openxmlformats.org/officeDocument/2006/relationships/slide"/><Relationship Id="rId24" Target="slides/slide7.xml" Type="http://schemas.openxmlformats.org/officeDocument/2006/relationships/slide"/><Relationship Id="rId25" Target="slides/slide8.xml" Type="http://schemas.openxmlformats.org/officeDocument/2006/relationships/slide"/><Relationship Id="rId26" Target="slides/slide9.xml" Type="http://schemas.openxmlformats.org/officeDocument/2006/relationships/slide"/><Relationship Id="rId27" Target="slides/slide10.xml" Type="http://schemas.openxmlformats.org/officeDocument/2006/relationships/slide"/><Relationship Id="rId28" Target="slides/slide11.xml" Type="http://schemas.openxmlformats.org/officeDocument/2006/relationships/slide"/><Relationship Id="rId29" Target="slides/slide12.xml" Type="http://schemas.openxmlformats.org/officeDocument/2006/relationships/slide"/><Relationship Id="rId3" Target="viewProps.xml" Type="http://schemas.openxmlformats.org/officeDocument/2006/relationships/viewProps"/><Relationship Id="rId30" Target="slides/slide13.xml" Type="http://schemas.openxmlformats.org/officeDocument/2006/relationships/slide"/><Relationship Id="rId31" Target="slides/slide14.xml" Type="http://schemas.openxmlformats.org/officeDocument/2006/relationships/slide"/><Relationship Id="rId32" Target="slides/slide15.xml" Type="http://schemas.openxmlformats.org/officeDocument/2006/relationships/slide"/><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12" Target="../media/image11.png" Type="http://schemas.openxmlformats.org/officeDocument/2006/relationships/image"/><Relationship Id="rId13" Target="../media/image12.svg" Type="http://schemas.openxmlformats.org/officeDocument/2006/relationships/image"/><Relationship Id="rId14" Target="../media/image13.png" Type="http://schemas.openxmlformats.org/officeDocument/2006/relationships/image"/><Relationship Id="rId15" Target="../media/image14.svg" Type="http://schemas.openxmlformats.org/officeDocument/2006/relationships/image"/><Relationship Id="rId16" Target="../media/image15.png" Type="http://schemas.openxmlformats.org/officeDocument/2006/relationships/image"/><Relationship Id="rId17" Target="../media/image16.svg" Type="http://schemas.openxmlformats.org/officeDocument/2006/relationships/image"/><Relationship Id="rId18" Target="../media/image17.png" Type="http://schemas.openxmlformats.org/officeDocument/2006/relationships/image"/><Relationship Id="rId19" Target="../media/image18.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9.png" Type="http://schemas.openxmlformats.org/officeDocument/2006/relationships/image"/><Relationship Id="rId3" Target="../media/image50.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3.png" Type="http://schemas.openxmlformats.org/officeDocument/2006/relationships/image"/><Relationship Id="rId11" Target="../media/image54.svg" Type="http://schemas.openxmlformats.org/officeDocument/2006/relationships/image"/><Relationship Id="rId12" Target="../media/image55.png" Type="http://schemas.openxmlformats.org/officeDocument/2006/relationships/image"/><Relationship Id="rId2" Target="../media/image38.png" Type="http://schemas.openxmlformats.org/officeDocument/2006/relationships/image"/><Relationship Id="rId3" Target="../media/image39.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1.png" Type="http://schemas.openxmlformats.org/officeDocument/2006/relationships/image"/><Relationship Id="rId7" Target="../media/image52.svg" Type="http://schemas.openxmlformats.org/officeDocument/2006/relationships/image"/><Relationship Id="rId8" Target="../media/image11.png" Type="http://schemas.openxmlformats.org/officeDocument/2006/relationships/image"/><Relationship Id="rId9" Target="../media/image12.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8.png" Type="http://schemas.openxmlformats.org/officeDocument/2006/relationships/image"/><Relationship Id="rId3" Target="../media/image39.svg" Type="http://schemas.openxmlformats.org/officeDocument/2006/relationships/image"/><Relationship Id="rId4" Target="../media/image56.png" Type="http://schemas.openxmlformats.org/officeDocument/2006/relationships/image"/><Relationship Id="rId5" Target="../media/image57.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1.png" Type="http://schemas.openxmlformats.org/officeDocument/2006/relationships/image"/><Relationship Id="rId11" Target="../media/image22.svg" Type="http://schemas.openxmlformats.org/officeDocument/2006/relationships/image"/><Relationship Id="rId12" Target="../media/image17.png" Type="http://schemas.openxmlformats.org/officeDocument/2006/relationships/image"/><Relationship Id="rId13" Target="../media/image18.svg" Type="http://schemas.openxmlformats.org/officeDocument/2006/relationships/image"/><Relationship Id="rId14" Target="../media/image9.png" Type="http://schemas.openxmlformats.org/officeDocument/2006/relationships/image"/><Relationship Id="rId15" Target="../media/image10.svg" Type="http://schemas.openxmlformats.org/officeDocument/2006/relationships/image"/><Relationship Id="rId2" Target="../media/image58.png" Type="http://schemas.openxmlformats.org/officeDocument/2006/relationships/image"/><Relationship Id="rId3" Target="../media/image59.svg" Type="http://schemas.openxmlformats.org/officeDocument/2006/relationships/image"/><Relationship Id="rId4" Target="../media/image30.png" Type="http://schemas.openxmlformats.org/officeDocument/2006/relationships/image"/><Relationship Id="rId5" Target="../media/image31.svg" Type="http://schemas.openxmlformats.org/officeDocument/2006/relationships/image"/><Relationship Id="rId6" Target="../media/image32.png" Type="http://schemas.openxmlformats.org/officeDocument/2006/relationships/image"/><Relationship Id="rId7" Target="../media/image33.svg" Type="http://schemas.openxmlformats.org/officeDocument/2006/relationships/image"/><Relationship Id="rId8" Target="../media/image19.png" Type="http://schemas.openxmlformats.org/officeDocument/2006/relationships/image"/><Relationship Id="rId9" Target="../media/image20.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2.png" Type="http://schemas.openxmlformats.org/officeDocument/2006/relationships/image"/><Relationship Id="rId11" Target="../media/image63.svg" Type="http://schemas.openxmlformats.org/officeDocument/2006/relationships/image"/><Relationship Id="rId12" Target="../media/image64.png" Type="http://schemas.openxmlformats.org/officeDocument/2006/relationships/image"/><Relationship Id="rId13" Target="../media/image65.svg" Type="http://schemas.openxmlformats.org/officeDocument/2006/relationships/image"/><Relationship Id="rId14" Target="../media/image36.png" Type="http://schemas.openxmlformats.org/officeDocument/2006/relationships/image"/><Relationship Id="rId15" Target="../media/image37.svg" Type="http://schemas.openxmlformats.org/officeDocument/2006/relationships/image"/><Relationship Id="rId16" Target="../media/image66.png" Type="http://schemas.openxmlformats.org/officeDocument/2006/relationships/image"/><Relationship Id="rId17" Target="../media/image67.svg" Type="http://schemas.openxmlformats.org/officeDocument/2006/relationships/image"/><Relationship Id="rId2" Target="../media/image58.png" Type="http://schemas.openxmlformats.org/officeDocument/2006/relationships/image"/><Relationship Id="rId3" Target="../media/image59.svg" Type="http://schemas.openxmlformats.org/officeDocument/2006/relationships/image"/><Relationship Id="rId4" Target="../media/image17.png" Type="http://schemas.openxmlformats.org/officeDocument/2006/relationships/image"/><Relationship Id="rId5" Target="../media/image18.svg" Type="http://schemas.openxmlformats.org/officeDocument/2006/relationships/image"/><Relationship Id="rId6" Target="../media/image9.png" Type="http://schemas.openxmlformats.org/officeDocument/2006/relationships/image"/><Relationship Id="rId7" Target="../media/image10.svg" Type="http://schemas.openxmlformats.org/officeDocument/2006/relationships/image"/><Relationship Id="rId8" Target="../media/image60.png" Type="http://schemas.openxmlformats.org/officeDocument/2006/relationships/image"/><Relationship Id="rId9" Target="../media/image61.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1.png" Type="http://schemas.openxmlformats.org/officeDocument/2006/relationships/image"/><Relationship Id="rId11" Target="../media/image22.svg" Type="http://schemas.openxmlformats.org/officeDocument/2006/relationships/image"/><Relationship Id="rId12" Target="../media/image17.png" Type="http://schemas.openxmlformats.org/officeDocument/2006/relationships/image"/><Relationship Id="rId13" Target="../media/image18.svg" Type="http://schemas.openxmlformats.org/officeDocument/2006/relationships/image"/><Relationship Id="rId14" Target="../media/image9.png" Type="http://schemas.openxmlformats.org/officeDocument/2006/relationships/image"/><Relationship Id="rId15" Target="../media/image10.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0.png" Type="http://schemas.openxmlformats.org/officeDocument/2006/relationships/image"/><Relationship Id="rId5" Target="../media/image31.svg" Type="http://schemas.openxmlformats.org/officeDocument/2006/relationships/image"/><Relationship Id="rId6" Target="../media/image32.png" Type="http://schemas.openxmlformats.org/officeDocument/2006/relationships/image"/><Relationship Id="rId7" Target="../media/image33.svg" Type="http://schemas.openxmlformats.org/officeDocument/2006/relationships/image"/><Relationship Id="rId8" Target="../media/image19.png" Type="http://schemas.openxmlformats.org/officeDocument/2006/relationships/image"/><Relationship Id="rId9" Target="../media/image20.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5.jpeg" Type="http://schemas.openxmlformats.org/officeDocument/2006/relationships/image"/><Relationship Id="rId11" Target="../media/image26.jpeg" Type="http://schemas.openxmlformats.org/officeDocument/2006/relationships/image"/><Relationship Id="rId12" Target="../media/image27.jpeg" Type="http://schemas.openxmlformats.org/officeDocument/2006/relationships/image"/><Relationship Id="rId13" Target="../media/image28.jpeg" Type="http://schemas.openxmlformats.org/officeDocument/2006/relationships/image"/><Relationship Id="rId14" Target="../media/image29.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19.png" Type="http://schemas.openxmlformats.org/officeDocument/2006/relationships/image"/><Relationship Id="rId5" Target="../media/image20.svg" Type="http://schemas.openxmlformats.org/officeDocument/2006/relationships/image"/><Relationship Id="rId6" Target="../media/image21.png" Type="http://schemas.openxmlformats.org/officeDocument/2006/relationships/image"/><Relationship Id="rId7" Target="../media/image22.svg" Type="http://schemas.openxmlformats.org/officeDocument/2006/relationships/image"/><Relationship Id="rId8" Target="../media/image23.png" Type="http://schemas.openxmlformats.org/officeDocument/2006/relationships/image"/><Relationship Id="rId9" Target="../media/image24.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1.png" Type="http://schemas.openxmlformats.org/officeDocument/2006/relationships/image"/><Relationship Id="rId11" Target="../media/image22.svg" Type="http://schemas.openxmlformats.org/officeDocument/2006/relationships/image"/><Relationship Id="rId12" Target="../media/image17.png" Type="http://schemas.openxmlformats.org/officeDocument/2006/relationships/image"/><Relationship Id="rId13" Target="../media/image18.svg" Type="http://schemas.openxmlformats.org/officeDocument/2006/relationships/image"/><Relationship Id="rId14" Target="../media/image34.png" Type="http://schemas.openxmlformats.org/officeDocument/2006/relationships/image"/><Relationship Id="rId15" Target="../media/image35.svg" Type="http://schemas.openxmlformats.org/officeDocument/2006/relationships/image"/><Relationship Id="rId16" Target="../media/image9.png" Type="http://schemas.openxmlformats.org/officeDocument/2006/relationships/image"/><Relationship Id="rId17" Target="../media/image10.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0.png" Type="http://schemas.openxmlformats.org/officeDocument/2006/relationships/image"/><Relationship Id="rId5" Target="../media/image31.svg" Type="http://schemas.openxmlformats.org/officeDocument/2006/relationships/image"/><Relationship Id="rId6" Target="../media/image32.png" Type="http://schemas.openxmlformats.org/officeDocument/2006/relationships/image"/><Relationship Id="rId7" Target="../media/image33.svg" Type="http://schemas.openxmlformats.org/officeDocument/2006/relationships/image"/><Relationship Id="rId8" Target="../media/image19.png" Type="http://schemas.openxmlformats.org/officeDocument/2006/relationships/image"/><Relationship Id="rId9" Target="../media/image20.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2" Target="../media/image36.png" Type="http://schemas.openxmlformats.org/officeDocument/2006/relationships/image"/><Relationship Id="rId3" Target="../media/image37.sv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 Id="rId6" Target="../media/image23.png" Type="http://schemas.openxmlformats.org/officeDocument/2006/relationships/image"/><Relationship Id="rId7" Target="../media/image24.svg" Type="http://schemas.openxmlformats.org/officeDocument/2006/relationships/image"/><Relationship Id="rId8" Target="../media/image5.png" Type="http://schemas.openxmlformats.org/officeDocument/2006/relationships/image"/><Relationship Id="rId9" Target="../media/image6.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8.png" Type="http://schemas.openxmlformats.org/officeDocument/2006/relationships/image"/><Relationship Id="rId3" Target="../media/image39.svg" Type="http://schemas.openxmlformats.org/officeDocument/2006/relationships/image"/><Relationship Id="rId4" Target="../media/image30.png" Type="http://schemas.openxmlformats.org/officeDocument/2006/relationships/image"/><Relationship Id="rId5" Target="../media/image31.svg" Type="http://schemas.openxmlformats.org/officeDocument/2006/relationships/image"/><Relationship Id="rId6" Target="../media/image21.png" Type="http://schemas.openxmlformats.org/officeDocument/2006/relationships/image"/><Relationship Id="rId7" Target="../media/image22.svg" Type="http://schemas.openxmlformats.org/officeDocument/2006/relationships/image"/><Relationship Id="rId8" Target="../media/image40.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8.png" Type="http://schemas.openxmlformats.org/officeDocument/2006/relationships/image"/><Relationship Id="rId3" Target="../media/image39.svg" Type="http://schemas.openxmlformats.org/officeDocument/2006/relationships/image"/><Relationship Id="rId4" Target="../media/image41.png" Type="http://schemas.openxmlformats.org/officeDocument/2006/relationships/image"/><Relationship Id="rId5" Target="../media/image42.svg" Type="http://schemas.openxmlformats.org/officeDocument/2006/relationships/image"/><Relationship Id="rId6" Target="../media/image9.png" Type="http://schemas.openxmlformats.org/officeDocument/2006/relationships/image"/><Relationship Id="rId7" Target="../media/image10.svg" Type="http://schemas.openxmlformats.org/officeDocument/2006/relationships/image"/><Relationship Id="rId8" Target="../media/image23.png" Type="http://schemas.openxmlformats.org/officeDocument/2006/relationships/image"/><Relationship Id="rId9" Target="../media/image24.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43.png" Type="http://schemas.openxmlformats.org/officeDocument/2006/relationships/image"/><Relationship Id="rId5" Target="../media/image44.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5.png"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6.png" Type="http://schemas.openxmlformats.org/officeDocument/2006/relationships/image"/><Relationship Id="rId3" Target="../media/image47.svg" Type="http://schemas.openxmlformats.org/officeDocument/2006/relationships/image"/><Relationship Id="rId4" Target="../media/image19.png" Type="http://schemas.openxmlformats.org/officeDocument/2006/relationships/image"/><Relationship Id="rId5" Target="../media/image20.svg" Type="http://schemas.openxmlformats.org/officeDocument/2006/relationships/image"/><Relationship Id="rId6" Target="../media/image21.png" Type="http://schemas.openxmlformats.org/officeDocument/2006/relationships/image"/><Relationship Id="rId7" Target="../media/image22.svg" Type="http://schemas.openxmlformats.org/officeDocument/2006/relationships/image"/><Relationship Id="rId8" Target="../media/image48.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1DBCBA"/>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3797360">
            <a:off x="-1822030" y="6167943"/>
            <a:ext cx="5129691" cy="5073730"/>
          </a:xfrm>
          <a:prstGeom prst="rect">
            <a:avLst/>
          </a:prstGeom>
        </p:spPr>
      </p:pic>
      <p:pic>
        <p:nvPicPr>
          <p:cNvPr name="Picture 3" id="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3797360">
            <a:off x="15152612" y="-1451971"/>
            <a:ext cx="5519457" cy="5459245"/>
          </a:xfrm>
          <a:prstGeom prst="rect">
            <a:avLst/>
          </a:prstGeom>
        </p:spPr>
      </p:pic>
      <p:grpSp>
        <p:nvGrpSpPr>
          <p:cNvPr name="Group 4" id="4"/>
          <p:cNvGrpSpPr/>
          <p:nvPr/>
        </p:nvGrpSpPr>
        <p:grpSpPr>
          <a:xfrm rot="0">
            <a:off x="2243193" y="2145140"/>
            <a:ext cx="14317128" cy="6282997"/>
            <a:chOff x="0" y="0"/>
            <a:chExt cx="6327461" cy="2776773"/>
          </a:xfrm>
        </p:grpSpPr>
        <p:sp>
          <p:nvSpPr>
            <p:cNvPr name="Freeform 5" id="5"/>
            <p:cNvSpPr/>
            <p:nvPr/>
          </p:nvSpPr>
          <p:spPr>
            <a:xfrm>
              <a:off x="-9098" y="-6509"/>
              <a:ext cx="6341791" cy="2808827"/>
            </a:xfrm>
            <a:custGeom>
              <a:avLst/>
              <a:gdLst/>
              <a:ahLst/>
              <a:cxnLst/>
              <a:rect r="r" b="b" t="t" l="l"/>
              <a:pathLst>
                <a:path h="2808827" w="6341791">
                  <a:moveTo>
                    <a:pt x="63030" y="2215273"/>
                  </a:moveTo>
                  <a:cubicBezTo>
                    <a:pt x="63030" y="2215273"/>
                    <a:pt x="0" y="1968709"/>
                    <a:pt x="10218" y="1214762"/>
                  </a:cubicBezTo>
                  <a:cubicBezTo>
                    <a:pt x="18651" y="990971"/>
                    <a:pt x="65033" y="645332"/>
                    <a:pt x="65033" y="645332"/>
                  </a:cubicBezTo>
                  <a:cubicBezTo>
                    <a:pt x="82233" y="502466"/>
                    <a:pt x="56685" y="337866"/>
                    <a:pt x="181385" y="223925"/>
                  </a:cubicBezTo>
                  <a:cubicBezTo>
                    <a:pt x="346794" y="72788"/>
                    <a:pt x="621643" y="0"/>
                    <a:pt x="5448718" y="6965"/>
                  </a:cubicBezTo>
                  <a:lnTo>
                    <a:pt x="5448719" y="6965"/>
                  </a:lnTo>
                  <a:cubicBezTo>
                    <a:pt x="5665466" y="16819"/>
                    <a:pt x="5869781" y="36481"/>
                    <a:pt x="6003970" y="101690"/>
                  </a:cubicBezTo>
                  <a:cubicBezTo>
                    <a:pt x="6260016" y="226120"/>
                    <a:pt x="6341791" y="459160"/>
                    <a:pt x="6336303" y="704684"/>
                  </a:cubicBezTo>
                  <a:cubicBezTo>
                    <a:pt x="6336303" y="704684"/>
                    <a:pt x="6293015" y="1013073"/>
                    <a:pt x="6300449" y="1248607"/>
                  </a:cubicBezTo>
                  <a:cubicBezTo>
                    <a:pt x="6307572" y="1957075"/>
                    <a:pt x="6314729" y="2152678"/>
                    <a:pt x="6314729" y="2152678"/>
                  </a:cubicBezTo>
                  <a:cubicBezTo>
                    <a:pt x="6298047" y="2368410"/>
                    <a:pt x="6183403" y="2579022"/>
                    <a:pt x="5986534" y="2690646"/>
                  </a:cubicBezTo>
                  <a:cubicBezTo>
                    <a:pt x="5836182" y="2775894"/>
                    <a:pt x="5638151" y="2790992"/>
                    <a:pt x="4478174" y="2780251"/>
                  </a:cubicBezTo>
                  <a:lnTo>
                    <a:pt x="4478114" y="2780251"/>
                  </a:lnTo>
                  <a:cubicBezTo>
                    <a:pt x="645952" y="2774974"/>
                    <a:pt x="384604" y="2808827"/>
                    <a:pt x="254278" y="2699669"/>
                  </a:cubicBezTo>
                  <a:cubicBezTo>
                    <a:pt x="145767" y="2608784"/>
                    <a:pt x="81795" y="2415472"/>
                    <a:pt x="63030" y="2215273"/>
                  </a:cubicBezTo>
                  <a:close/>
                </a:path>
              </a:pathLst>
            </a:custGeom>
            <a:solidFill>
              <a:srgbClr val="FFF9E8"/>
            </a:solidFill>
          </p:spPr>
        </p:sp>
      </p:grpSp>
      <p:pic>
        <p:nvPicPr>
          <p:cNvPr name="Picture 6" id="6"/>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5221970">
            <a:off x="16174105" y="1320397"/>
            <a:ext cx="1695489" cy="1695489"/>
          </a:xfrm>
          <a:prstGeom prst="rect">
            <a:avLst/>
          </a:prstGeom>
        </p:spPr>
      </p:pic>
      <p:pic>
        <p:nvPicPr>
          <p:cNvPr name="Picture 7" id="7"/>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2145083">
            <a:off x="17760190" y="1196942"/>
            <a:ext cx="763406" cy="1316217"/>
          </a:xfrm>
          <a:prstGeom prst="rect">
            <a:avLst/>
          </a:prstGeom>
        </p:spPr>
      </p:pic>
      <p:sp>
        <p:nvSpPr>
          <p:cNvPr name="TextBox 8" id="8"/>
          <p:cNvSpPr txBox="true"/>
          <p:nvPr/>
        </p:nvSpPr>
        <p:spPr>
          <a:xfrm rot="0">
            <a:off x="2775477" y="3342379"/>
            <a:ext cx="12955263" cy="4381500"/>
          </a:xfrm>
          <a:prstGeom prst="rect">
            <a:avLst/>
          </a:prstGeom>
        </p:spPr>
        <p:txBody>
          <a:bodyPr anchor="t" rtlCol="false" tIns="0" lIns="0" bIns="0" rIns="0">
            <a:spAutoFit/>
          </a:bodyPr>
          <a:lstStyle/>
          <a:p>
            <a:pPr algn="ctr">
              <a:lnSpc>
                <a:spcPts val="11519"/>
              </a:lnSpc>
            </a:pPr>
            <a:r>
              <a:rPr lang="en-US" sz="9600">
                <a:solidFill>
                  <a:srgbClr val="1D1D1B"/>
                </a:solidFill>
                <a:latin typeface="More Sugar"/>
              </a:rPr>
              <a:t>Peramalan Metode Sarima Data Saham Apple</a:t>
            </a:r>
          </a:p>
        </p:txBody>
      </p:sp>
      <p:grpSp>
        <p:nvGrpSpPr>
          <p:cNvPr name="Group 9" id="9"/>
          <p:cNvGrpSpPr/>
          <p:nvPr/>
        </p:nvGrpSpPr>
        <p:grpSpPr>
          <a:xfrm rot="0">
            <a:off x="5552987" y="1435374"/>
            <a:ext cx="7697540" cy="1843037"/>
            <a:chOff x="0" y="0"/>
            <a:chExt cx="10263387" cy="2457383"/>
          </a:xfrm>
        </p:grpSpPr>
        <p:pic>
          <p:nvPicPr>
            <p:cNvPr name="Picture 10" id="10"/>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239409">
              <a:off x="62559" y="218870"/>
              <a:ext cx="6361078" cy="2019642"/>
            </a:xfrm>
            <a:prstGeom prst="rect">
              <a:avLst/>
            </a:prstGeom>
          </p:spPr>
        </p:pic>
        <p:pic>
          <p:nvPicPr>
            <p:cNvPr name="Picture 11" id="11"/>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31304" t="255" r="0" b="3033"/>
            <a:stretch>
              <a:fillRect/>
            </a:stretch>
          </p:blipFill>
          <p:spPr>
            <a:xfrm flipH="false" flipV="false" rot="239409">
              <a:off x="5810767" y="283801"/>
              <a:ext cx="4389673" cy="1962115"/>
            </a:xfrm>
            <a:prstGeom prst="rect">
              <a:avLst/>
            </a:prstGeom>
          </p:spPr>
        </p:pic>
      </p:grpSp>
      <p:sp>
        <p:nvSpPr>
          <p:cNvPr name="TextBox 12" id="12"/>
          <p:cNvSpPr txBox="true"/>
          <p:nvPr/>
        </p:nvSpPr>
        <p:spPr>
          <a:xfrm rot="0">
            <a:off x="6318564" y="1956997"/>
            <a:ext cx="5869088" cy="714065"/>
          </a:xfrm>
          <a:prstGeom prst="rect">
            <a:avLst/>
          </a:prstGeom>
        </p:spPr>
        <p:txBody>
          <a:bodyPr anchor="t" rtlCol="false" tIns="0" lIns="0" bIns="0" rIns="0">
            <a:spAutoFit/>
          </a:bodyPr>
          <a:lstStyle/>
          <a:p>
            <a:pPr algn="ctr" marL="0" indent="0" lvl="0">
              <a:lnSpc>
                <a:spcPts val="5790"/>
              </a:lnSpc>
              <a:spcBef>
                <a:spcPct val="0"/>
              </a:spcBef>
            </a:pPr>
            <a:r>
              <a:rPr lang="en-US" spc="186" sz="4135">
                <a:solidFill>
                  <a:srgbClr val="1D1D1B"/>
                </a:solidFill>
                <a:latin typeface="More Sugar"/>
              </a:rPr>
              <a:t>TUGAS BESAR ADW</a:t>
            </a:r>
          </a:p>
        </p:txBody>
      </p:sp>
      <p:pic>
        <p:nvPicPr>
          <p:cNvPr name="Picture 13" id="13"/>
          <p:cNvPicPr>
            <a:picLocks noChangeAspect="true"/>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l="0" t="0" r="0" b="0"/>
          <a:stretch>
            <a:fillRect/>
          </a:stretch>
        </p:blipFill>
        <p:spPr>
          <a:xfrm flipH="false" flipV="false" rot="1057105">
            <a:off x="16970642" y="218254"/>
            <a:ext cx="577316" cy="995372"/>
          </a:xfrm>
          <a:prstGeom prst="rect">
            <a:avLst/>
          </a:prstGeom>
        </p:spPr>
      </p:pic>
      <p:pic>
        <p:nvPicPr>
          <p:cNvPr name="Picture 14" id="14"/>
          <p:cNvPicPr>
            <a:picLocks noChangeAspect="true"/>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l="0" t="0" r="0" b="0"/>
          <a:stretch>
            <a:fillRect/>
          </a:stretch>
        </p:blipFill>
        <p:spPr>
          <a:xfrm flipH="false" flipV="false" rot="1052947">
            <a:off x="82338" y="5122657"/>
            <a:ext cx="1755396" cy="1974372"/>
          </a:xfrm>
          <a:prstGeom prst="rect">
            <a:avLst/>
          </a:prstGeom>
        </p:spPr>
      </p:pic>
      <p:pic>
        <p:nvPicPr>
          <p:cNvPr name="Picture 15" id="15"/>
          <p:cNvPicPr>
            <a:picLocks noChangeAspect="true"/>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l="0" t="0" r="0" b="0"/>
          <a:stretch>
            <a:fillRect/>
          </a:stretch>
        </p:blipFill>
        <p:spPr>
          <a:xfrm flipH="false" flipV="false" rot="-1403432">
            <a:off x="544219" y="7345364"/>
            <a:ext cx="1697664" cy="2489908"/>
          </a:xfrm>
          <a:prstGeom prst="rect">
            <a:avLst/>
          </a:prstGeom>
        </p:spPr>
      </p:pic>
      <p:pic>
        <p:nvPicPr>
          <p:cNvPr name="Picture 16" id="16"/>
          <p:cNvPicPr>
            <a:picLocks noChangeAspect="true"/>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l="0" t="0" r="0" b="0"/>
          <a:stretch>
            <a:fillRect/>
          </a:stretch>
        </p:blipFill>
        <p:spPr>
          <a:xfrm flipH="false" flipV="false" rot="7660893">
            <a:off x="17481483" y="4230150"/>
            <a:ext cx="1320819" cy="2615484"/>
          </a:xfrm>
          <a:prstGeom prst="rect">
            <a:avLst/>
          </a:prstGeom>
        </p:spPr>
      </p:pic>
      <p:pic>
        <p:nvPicPr>
          <p:cNvPr name="Picture 17" id="17"/>
          <p:cNvPicPr>
            <a:picLocks noChangeAspect="true"/>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rcRect l="0" t="0" r="0" b="0"/>
          <a:stretch>
            <a:fillRect/>
          </a:stretch>
        </p:blipFill>
        <p:spPr>
          <a:xfrm flipH="false" flipV="false" rot="0">
            <a:off x="17138107" y="5273380"/>
            <a:ext cx="1003786" cy="985535"/>
          </a:xfrm>
          <a:prstGeom prst="rect">
            <a:avLst/>
          </a:prstGeom>
        </p:spPr>
      </p:pic>
      <p:sp>
        <p:nvSpPr>
          <p:cNvPr name="TextBox 18" id="18"/>
          <p:cNvSpPr txBox="true"/>
          <p:nvPr/>
        </p:nvSpPr>
        <p:spPr>
          <a:xfrm rot="0">
            <a:off x="6467213" y="8858405"/>
            <a:ext cx="5869088" cy="714065"/>
          </a:xfrm>
          <a:prstGeom prst="rect">
            <a:avLst/>
          </a:prstGeom>
        </p:spPr>
        <p:txBody>
          <a:bodyPr anchor="t" rtlCol="false" tIns="0" lIns="0" bIns="0" rIns="0">
            <a:spAutoFit/>
          </a:bodyPr>
          <a:lstStyle/>
          <a:p>
            <a:pPr algn="ctr" marL="0" indent="0" lvl="0">
              <a:lnSpc>
                <a:spcPts val="5790"/>
              </a:lnSpc>
              <a:spcBef>
                <a:spcPct val="0"/>
              </a:spcBef>
            </a:pPr>
            <a:r>
              <a:rPr lang="en-US" spc="186" sz="4135">
                <a:solidFill>
                  <a:srgbClr val="1D1D1B"/>
                </a:solidFill>
                <a:latin typeface="More Sugar"/>
              </a:rPr>
              <a:t>KELOMPOK 1 - RB</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FF9E8"/>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28717" t="40728" r="38542" b="21638"/>
          <a:stretch>
            <a:fillRect/>
          </a:stretch>
        </p:blipFill>
        <p:spPr>
          <a:xfrm flipH="false" flipV="false" rot="0">
            <a:off x="668110" y="3446195"/>
            <a:ext cx="8988899" cy="5812105"/>
          </a:xfrm>
          <a:prstGeom prst="rect">
            <a:avLst/>
          </a:prstGeom>
        </p:spPr>
      </p:pic>
      <p:pic>
        <p:nvPicPr>
          <p:cNvPr name="Picture 3" id="3"/>
          <p:cNvPicPr>
            <a:picLocks noChangeAspect="true"/>
          </p:cNvPicPr>
          <p:nvPr/>
        </p:nvPicPr>
        <p:blipFill>
          <a:blip r:embed="rId3"/>
          <a:srcRect l="0" t="0" r="9540" b="0"/>
          <a:stretch>
            <a:fillRect/>
          </a:stretch>
        </p:blipFill>
        <p:spPr>
          <a:xfrm flipH="false" flipV="false" rot="0">
            <a:off x="10505943" y="5714419"/>
            <a:ext cx="6921584" cy="1657254"/>
          </a:xfrm>
          <a:prstGeom prst="rect">
            <a:avLst/>
          </a:prstGeom>
        </p:spPr>
      </p:pic>
      <p:sp>
        <p:nvSpPr>
          <p:cNvPr name="TextBox 4" id="4"/>
          <p:cNvSpPr txBox="true"/>
          <p:nvPr/>
        </p:nvSpPr>
        <p:spPr>
          <a:xfrm rot="0">
            <a:off x="4807913" y="274615"/>
            <a:ext cx="8672174" cy="999464"/>
          </a:xfrm>
          <a:prstGeom prst="rect">
            <a:avLst/>
          </a:prstGeom>
        </p:spPr>
        <p:txBody>
          <a:bodyPr anchor="t" rtlCol="false" tIns="0" lIns="0" bIns="0" rIns="0">
            <a:spAutoFit/>
          </a:bodyPr>
          <a:lstStyle/>
          <a:p>
            <a:pPr algn="ctr" marL="0" indent="0" lvl="0">
              <a:lnSpc>
                <a:spcPts val="7869"/>
              </a:lnSpc>
              <a:spcBef>
                <a:spcPct val="0"/>
              </a:spcBef>
            </a:pPr>
            <a:r>
              <a:rPr lang="en-US" sz="6558">
                <a:solidFill>
                  <a:srgbClr val="1D1D1B"/>
                </a:solidFill>
                <a:latin typeface="More Sugar Bold"/>
              </a:rPr>
              <a:t>Hasil dan Pembahasan</a:t>
            </a:r>
          </a:p>
        </p:txBody>
      </p:sp>
      <p:sp>
        <p:nvSpPr>
          <p:cNvPr name="TextBox 5" id="5"/>
          <p:cNvSpPr txBox="true"/>
          <p:nvPr/>
        </p:nvSpPr>
        <p:spPr>
          <a:xfrm rot="0">
            <a:off x="0" y="1358542"/>
            <a:ext cx="18288000" cy="1955906"/>
          </a:xfrm>
          <a:prstGeom prst="rect">
            <a:avLst/>
          </a:prstGeom>
        </p:spPr>
        <p:txBody>
          <a:bodyPr anchor="t" rtlCol="false" tIns="0" lIns="0" bIns="0" rIns="0">
            <a:spAutoFit/>
          </a:bodyPr>
          <a:lstStyle/>
          <a:p>
            <a:pPr algn="ctr">
              <a:lnSpc>
                <a:spcPts val="5229"/>
              </a:lnSpc>
              <a:spcBef>
                <a:spcPct val="0"/>
              </a:spcBef>
            </a:pPr>
            <a:r>
              <a:rPr lang="en-US" sz="3735">
                <a:solidFill>
                  <a:srgbClr val="1D1D1B"/>
                </a:solidFill>
                <a:latin typeface="More Sugar Thin"/>
              </a:rPr>
              <a:t>Identifikasi model ARIMA Dengan menggunakan Iterasi dari SARIMA ((0,0,0),(0,0,0,12)) sampai SARIMA ((2,2,2),(2,2,2,12)). Dan untuk model terbaik dipilih model dengan MSE (Mean Square Error) terendah dan nilai AIC terbaik.</a:t>
            </a:r>
          </a:p>
        </p:txBody>
      </p:sp>
      <p:sp>
        <p:nvSpPr>
          <p:cNvPr name="TextBox 6" id="6"/>
          <p:cNvSpPr txBox="true"/>
          <p:nvPr/>
        </p:nvSpPr>
        <p:spPr>
          <a:xfrm rot="0">
            <a:off x="4812906" y="13284692"/>
            <a:ext cx="8672174" cy="999464"/>
          </a:xfrm>
          <a:prstGeom prst="rect">
            <a:avLst/>
          </a:prstGeom>
        </p:spPr>
        <p:txBody>
          <a:bodyPr anchor="t" rtlCol="false" tIns="0" lIns="0" bIns="0" rIns="0">
            <a:spAutoFit/>
          </a:bodyPr>
          <a:lstStyle/>
          <a:p>
            <a:pPr algn="ctr" marL="0" indent="0" lvl="0">
              <a:lnSpc>
                <a:spcPts val="7869"/>
              </a:lnSpc>
              <a:spcBef>
                <a:spcPct val="0"/>
              </a:spcBef>
            </a:pPr>
            <a:r>
              <a:rPr lang="en-US" sz="6558">
                <a:solidFill>
                  <a:srgbClr val="1D1D1B"/>
                </a:solidFill>
                <a:latin typeface="More Sugar Bold"/>
              </a:rPr>
              <a:t>Hasil dan Pembahasan</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EE741B"/>
        </a:solidFill>
      </p:bgPr>
    </p:bg>
    <p:spTree>
      <p:nvGrpSpPr>
        <p:cNvPr id="1" name=""/>
        <p:cNvGrpSpPr/>
        <p:nvPr/>
      </p:nvGrpSpPr>
      <p:grpSpPr>
        <a:xfrm>
          <a:off x="0" y="0"/>
          <a:ext cx="0" cy="0"/>
          <a:chOff x="0" y="0"/>
          <a:chExt cx="0" cy="0"/>
        </a:xfrm>
      </p:grpSpPr>
      <p:grpSp>
        <p:nvGrpSpPr>
          <p:cNvPr name="Group 2" id="2"/>
          <p:cNvGrpSpPr/>
          <p:nvPr/>
        </p:nvGrpSpPr>
        <p:grpSpPr>
          <a:xfrm rot="0">
            <a:off x="1028700" y="1314450"/>
            <a:ext cx="16230600" cy="7658100"/>
            <a:chOff x="0" y="0"/>
            <a:chExt cx="7173121" cy="3384501"/>
          </a:xfrm>
        </p:grpSpPr>
        <p:sp>
          <p:nvSpPr>
            <p:cNvPr name="Freeform 3" id="3"/>
            <p:cNvSpPr/>
            <p:nvPr/>
          </p:nvSpPr>
          <p:spPr>
            <a:xfrm>
              <a:off x="-9098" y="-6509"/>
              <a:ext cx="7187452" cy="3416554"/>
            </a:xfrm>
            <a:custGeom>
              <a:avLst/>
              <a:gdLst/>
              <a:ahLst/>
              <a:cxnLst/>
              <a:rect r="r" b="b" t="t" l="l"/>
              <a:pathLst>
                <a:path h="3416554" w="7187452">
                  <a:moveTo>
                    <a:pt x="63030" y="2823001"/>
                  </a:moveTo>
                  <a:cubicBezTo>
                    <a:pt x="63030" y="2823001"/>
                    <a:pt x="0" y="2576437"/>
                    <a:pt x="10218" y="1214762"/>
                  </a:cubicBezTo>
                  <a:cubicBezTo>
                    <a:pt x="18651" y="990971"/>
                    <a:pt x="65033" y="645332"/>
                    <a:pt x="65033" y="645332"/>
                  </a:cubicBezTo>
                  <a:cubicBezTo>
                    <a:pt x="82233" y="502466"/>
                    <a:pt x="56685" y="337866"/>
                    <a:pt x="181385" y="223925"/>
                  </a:cubicBezTo>
                  <a:cubicBezTo>
                    <a:pt x="346794" y="72788"/>
                    <a:pt x="621643" y="0"/>
                    <a:pt x="6294378" y="6965"/>
                  </a:cubicBezTo>
                  <a:lnTo>
                    <a:pt x="6294379" y="6965"/>
                  </a:lnTo>
                  <a:cubicBezTo>
                    <a:pt x="6511126" y="16819"/>
                    <a:pt x="6715441" y="36481"/>
                    <a:pt x="6849630" y="101690"/>
                  </a:cubicBezTo>
                  <a:cubicBezTo>
                    <a:pt x="7105676" y="226120"/>
                    <a:pt x="7187451" y="459160"/>
                    <a:pt x="7181963" y="704684"/>
                  </a:cubicBezTo>
                  <a:cubicBezTo>
                    <a:pt x="7181963" y="704684"/>
                    <a:pt x="7138675" y="1013073"/>
                    <a:pt x="7146109" y="1248607"/>
                  </a:cubicBezTo>
                  <a:cubicBezTo>
                    <a:pt x="7153232" y="2564802"/>
                    <a:pt x="7160389" y="2760405"/>
                    <a:pt x="7160389" y="2760405"/>
                  </a:cubicBezTo>
                  <a:cubicBezTo>
                    <a:pt x="7143707" y="2976137"/>
                    <a:pt x="7029063" y="3186749"/>
                    <a:pt x="6832194" y="3298373"/>
                  </a:cubicBezTo>
                  <a:cubicBezTo>
                    <a:pt x="6681843" y="3383622"/>
                    <a:pt x="6483811" y="3398720"/>
                    <a:pt x="5151657" y="3387978"/>
                  </a:cubicBezTo>
                  <a:lnTo>
                    <a:pt x="5151587" y="3387978"/>
                  </a:lnTo>
                  <a:cubicBezTo>
                    <a:pt x="645952" y="3382701"/>
                    <a:pt x="384604" y="3416554"/>
                    <a:pt x="254278" y="3307397"/>
                  </a:cubicBezTo>
                  <a:cubicBezTo>
                    <a:pt x="145767" y="3216512"/>
                    <a:pt x="81795" y="3023200"/>
                    <a:pt x="63030" y="2823001"/>
                  </a:cubicBezTo>
                  <a:close/>
                </a:path>
              </a:pathLst>
            </a:custGeom>
            <a:solidFill>
              <a:srgbClr val="FFF9E8"/>
            </a:solidFill>
          </p:spPr>
        </p:sp>
      </p:grpSp>
      <p:pic>
        <p:nvPicPr>
          <p:cNvPr name="Picture 4" id="4"/>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1897709">
            <a:off x="390755" y="5558355"/>
            <a:ext cx="3176657" cy="3142002"/>
          </a:xfrm>
          <a:prstGeom prst="rect">
            <a:avLst/>
          </a:prstGeom>
        </p:spPr>
      </p:pic>
      <p:pic>
        <p:nvPicPr>
          <p:cNvPr name="Picture 5" id="5"/>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5221970">
            <a:off x="15906362" y="4219283"/>
            <a:ext cx="1695489" cy="1695489"/>
          </a:xfrm>
          <a:prstGeom prst="rect">
            <a:avLst/>
          </a:prstGeom>
        </p:spPr>
      </p:pic>
      <p:pic>
        <p:nvPicPr>
          <p:cNvPr name="Picture 6" id="6"/>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2088258">
            <a:off x="16891204" y="3560243"/>
            <a:ext cx="577316" cy="995372"/>
          </a:xfrm>
          <a:prstGeom prst="rect">
            <a:avLst/>
          </a:prstGeom>
        </p:spPr>
      </p:pic>
      <p:pic>
        <p:nvPicPr>
          <p:cNvPr name="Picture 7" id="7"/>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1052947">
            <a:off x="1285511" y="3107410"/>
            <a:ext cx="1755396" cy="1974372"/>
          </a:xfrm>
          <a:prstGeom prst="rect">
            <a:avLst/>
          </a:prstGeom>
        </p:spPr>
      </p:pic>
      <p:pic>
        <p:nvPicPr>
          <p:cNvPr name="Picture 8" id="8"/>
          <p:cNvPicPr>
            <a:picLocks noChangeAspect="true"/>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l="0" t="0" r="0" b="0"/>
          <a:stretch>
            <a:fillRect/>
          </a:stretch>
        </p:blipFill>
        <p:spPr>
          <a:xfrm flipH="false" flipV="false" rot="-1818777">
            <a:off x="1432935" y="6131253"/>
            <a:ext cx="1697664" cy="2489908"/>
          </a:xfrm>
          <a:prstGeom prst="rect">
            <a:avLst/>
          </a:prstGeom>
        </p:spPr>
      </p:pic>
      <p:pic>
        <p:nvPicPr>
          <p:cNvPr name="Picture 9" id="9"/>
          <p:cNvPicPr>
            <a:picLocks noChangeAspect="true"/>
          </p:cNvPicPr>
          <p:nvPr/>
        </p:nvPicPr>
        <p:blipFill>
          <a:blip r:embed="rId12"/>
          <a:srcRect l="0" t="0" r="0" b="0"/>
          <a:stretch>
            <a:fillRect/>
          </a:stretch>
        </p:blipFill>
        <p:spPr>
          <a:xfrm flipH="false" flipV="false" rot="0">
            <a:off x="4293556" y="1582293"/>
            <a:ext cx="10456380" cy="7189444"/>
          </a:xfrm>
          <a:prstGeom prst="rect">
            <a:avLst/>
          </a:prstGeom>
        </p:spPr>
      </p:pic>
      <p:sp>
        <p:nvSpPr>
          <p:cNvPr name="TextBox 10" id="10"/>
          <p:cNvSpPr txBox="true"/>
          <p:nvPr/>
        </p:nvSpPr>
        <p:spPr>
          <a:xfrm rot="0">
            <a:off x="1028700" y="9201150"/>
            <a:ext cx="16230600" cy="976483"/>
          </a:xfrm>
          <a:prstGeom prst="rect">
            <a:avLst/>
          </a:prstGeom>
        </p:spPr>
        <p:txBody>
          <a:bodyPr anchor="t" rtlCol="false" tIns="0" lIns="0" bIns="0" rIns="0">
            <a:spAutoFit/>
          </a:bodyPr>
          <a:lstStyle/>
          <a:p>
            <a:pPr algn="ctr">
              <a:lnSpc>
                <a:spcPts val="3920"/>
              </a:lnSpc>
              <a:spcBef>
                <a:spcPct val="0"/>
              </a:spcBef>
            </a:pPr>
            <a:r>
              <a:rPr lang="en-US" sz="2800">
                <a:solidFill>
                  <a:srgbClr val="000000"/>
                </a:solidFill>
                <a:latin typeface="More Sugar Thin"/>
              </a:rPr>
              <a:t>Dari iterisi tersebut didapatkan model terbaik adalah SARIMA ((0,1,1),(0,1,1,12)). Kemudian dilanjutkan dengan forecasting selama 1 tahun kedepan dengan meninput jumlah bulan.</a:t>
            </a:r>
          </a:p>
        </p:txBody>
      </p:sp>
      <p:sp>
        <p:nvSpPr>
          <p:cNvPr name="TextBox 11" id="11"/>
          <p:cNvSpPr txBox="true"/>
          <p:nvPr/>
        </p:nvSpPr>
        <p:spPr>
          <a:xfrm rot="0">
            <a:off x="-197173" y="184223"/>
            <a:ext cx="9998711" cy="1130227"/>
          </a:xfrm>
          <a:prstGeom prst="rect">
            <a:avLst/>
          </a:prstGeom>
        </p:spPr>
        <p:txBody>
          <a:bodyPr anchor="t" rtlCol="false" tIns="0" lIns="0" bIns="0" rIns="0">
            <a:spAutoFit/>
          </a:bodyPr>
          <a:lstStyle/>
          <a:p>
            <a:pPr algn="ctr">
              <a:lnSpc>
                <a:spcPts val="9100"/>
              </a:lnSpc>
              <a:spcBef>
                <a:spcPct val="0"/>
              </a:spcBef>
            </a:pPr>
            <a:r>
              <a:rPr lang="en-US" sz="6500">
                <a:solidFill>
                  <a:srgbClr val="000000"/>
                </a:solidFill>
                <a:latin typeface="More Sugar"/>
              </a:rPr>
              <a:t>Hasil dan Pembahasan</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EE741B"/>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2068021">
            <a:off x="16268530" y="-1037234"/>
            <a:ext cx="2824928" cy="2794110"/>
          </a:xfrm>
          <a:prstGeom prst="rect">
            <a:avLst/>
          </a:prstGeom>
        </p:spPr>
      </p:pic>
      <p:pic>
        <p:nvPicPr>
          <p:cNvPr name="Picture 3" id="3"/>
          <p:cNvPicPr>
            <a:picLocks noChangeAspect="true"/>
          </p:cNvPicPr>
          <p:nvPr/>
        </p:nvPicPr>
        <p:blipFill>
          <a:blip r:embed="rId4"/>
          <a:srcRect l="28717" t="32327" r="34047" b="38438"/>
          <a:stretch>
            <a:fillRect/>
          </a:stretch>
        </p:blipFill>
        <p:spPr>
          <a:xfrm flipH="false" flipV="false" rot="0">
            <a:off x="1073705" y="1846745"/>
            <a:ext cx="7441545" cy="3286368"/>
          </a:xfrm>
          <a:prstGeom prst="rect">
            <a:avLst/>
          </a:prstGeom>
        </p:spPr>
      </p:pic>
      <p:pic>
        <p:nvPicPr>
          <p:cNvPr name="Picture 4" id="4"/>
          <p:cNvPicPr>
            <a:picLocks noChangeAspect="true"/>
          </p:cNvPicPr>
          <p:nvPr/>
        </p:nvPicPr>
        <p:blipFill>
          <a:blip r:embed="rId5"/>
          <a:srcRect l="26638" t="43752" r="31023" b="46503"/>
          <a:stretch>
            <a:fillRect/>
          </a:stretch>
        </p:blipFill>
        <p:spPr>
          <a:xfrm flipH="false" flipV="false" rot="0">
            <a:off x="9130565" y="2751457"/>
            <a:ext cx="8851990" cy="1146017"/>
          </a:xfrm>
          <a:prstGeom prst="rect">
            <a:avLst/>
          </a:prstGeom>
        </p:spPr>
      </p:pic>
      <p:sp>
        <p:nvSpPr>
          <p:cNvPr name="TextBox 5" id="5"/>
          <p:cNvSpPr txBox="true"/>
          <p:nvPr/>
        </p:nvSpPr>
        <p:spPr>
          <a:xfrm rot="0">
            <a:off x="9139238" y="4652104"/>
            <a:ext cx="9525" cy="887095"/>
          </a:xfrm>
          <a:prstGeom prst="rect">
            <a:avLst/>
          </a:prstGeom>
        </p:spPr>
        <p:txBody>
          <a:bodyPr anchor="t" rtlCol="false" tIns="0" lIns="0" bIns="0" rIns="0">
            <a:spAutoFit/>
          </a:bodyPr>
          <a:lstStyle/>
          <a:p>
            <a:pPr algn="ctr">
              <a:lnSpc>
                <a:spcPts val="7279"/>
              </a:lnSpc>
            </a:pPr>
          </a:p>
        </p:txBody>
      </p:sp>
      <p:sp>
        <p:nvSpPr>
          <p:cNvPr name="TextBox 6" id="6"/>
          <p:cNvSpPr txBox="true"/>
          <p:nvPr/>
        </p:nvSpPr>
        <p:spPr>
          <a:xfrm rot="0">
            <a:off x="458390" y="359821"/>
            <a:ext cx="8672174" cy="999464"/>
          </a:xfrm>
          <a:prstGeom prst="rect">
            <a:avLst/>
          </a:prstGeom>
        </p:spPr>
        <p:txBody>
          <a:bodyPr anchor="t" rtlCol="false" tIns="0" lIns="0" bIns="0" rIns="0">
            <a:spAutoFit/>
          </a:bodyPr>
          <a:lstStyle/>
          <a:p>
            <a:pPr algn="ctr" marL="0" indent="0" lvl="0">
              <a:lnSpc>
                <a:spcPts val="7869"/>
              </a:lnSpc>
              <a:spcBef>
                <a:spcPct val="0"/>
              </a:spcBef>
            </a:pPr>
            <a:r>
              <a:rPr lang="en-US" sz="6558">
                <a:solidFill>
                  <a:srgbClr val="1D1D1B"/>
                </a:solidFill>
                <a:latin typeface="More Sugar Bold"/>
              </a:rPr>
              <a:t>Hasil dan Pembahasan</a:t>
            </a:r>
          </a:p>
        </p:txBody>
      </p:sp>
      <p:sp>
        <p:nvSpPr>
          <p:cNvPr name="TextBox 7" id="7"/>
          <p:cNvSpPr txBox="true"/>
          <p:nvPr/>
        </p:nvSpPr>
        <p:spPr>
          <a:xfrm rot="0">
            <a:off x="599370" y="5737067"/>
            <a:ext cx="8981719" cy="1044220"/>
          </a:xfrm>
          <a:prstGeom prst="rect">
            <a:avLst/>
          </a:prstGeom>
        </p:spPr>
        <p:txBody>
          <a:bodyPr anchor="t" rtlCol="false" tIns="0" lIns="0" bIns="0" rIns="0">
            <a:spAutoFit/>
          </a:bodyPr>
          <a:lstStyle/>
          <a:p>
            <a:pPr algn="ctr">
              <a:lnSpc>
                <a:spcPts val="4288"/>
              </a:lnSpc>
              <a:spcBef>
                <a:spcPct val="0"/>
              </a:spcBef>
            </a:pPr>
            <a:r>
              <a:rPr lang="en-US" sz="3063">
                <a:solidFill>
                  <a:srgbClr val="1D1D1B"/>
                </a:solidFill>
                <a:latin typeface="More Sugar Thin"/>
              </a:rPr>
              <a:t>Gambar 5. Grafik hasil peramalan saham Apple 1 tahun kedepan</a:t>
            </a:r>
          </a:p>
        </p:txBody>
      </p:sp>
      <p:sp>
        <p:nvSpPr>
          <p:cNvPr name="TextBox 8" id="8"/>
          <p:cNvSpPr txBox="true"/>
          <p:nvPr/>
        </p:nvSpPr>
        <p:spPr>
          <a:xfrm rot="0">
            <a:off x="10292189" y="4226019"/>
            <a:ext cx="7690366" cy="521335"/>
          </a:xfrm>
          <a:prstGeom prst="rect">
            <a:avLst/>
          </a:prstGeom>
        </p:spPr>
        <p:txBody>
          <a:bodyPr anchor="t" rtlCol="false" tIns="0" lIns="0" bIns="0" rIns="0">
            <a:spAutoFit/>
          </a:bodyPr>
          <a:lstStyle/>
          <a:p>
            <a:pPr algn="ctr">
              <a:lnSpc>
                <a:spcPts val="4339"/>
              </a:lnSpc>
              <a:spcBef>
                <a:spcPct val="0"/>
              </a:spcBef>
            </a:pPr>
            <a:r>
              <a:rPr lang="en-US" sz="3099">
                <a:solidFill>
                  <a:srgbClr val="1D1D1B"/>
                </a:solidFill>
                <a:latin typeface="More Sugar Thin"/>
              </a:rPr>
              <a:t>Gambar 6. Hasil Peramalan 1 Tahun kedepan</a:t>
            </a:r>
          </a:p>
        </p:txBody>
      </p:sp>
      <p:sp>
        <p:nvSpPr>
          <p:cNvPr name="TextBox 9" id="9"/>
          <p:cNvSpPr txBox="true"/>
          <p:nvPr/>
        </p:nvSpPr>
        <p:spPr>
          <a:xfrm rot="0">
            <a:off x="0" y="6907874"/>
            <a:ext cx="18288000" cy="3180709"/>
          </a:xfrm>
          <a:prstGeom prst="rect">
            <a:avLst/>
          </a:prstGeom>
        </p:spPr>
        <p:txBody>
          <a:bodyPr anchor="t" rtlCol="false" tIns="0" lIns="0" bIns="0" rIns="0">
            <a:spAutoFit/>
          </a:bodyPr>
          <a:lstStyle/>
          <a:p>
            <a:pPr algn="ctr">
              <a:lnSpc>
                <a:spcPts val="4235"/>
              </a:lnSpc>
              <a:spcBef>
                <a:spcPct val="0"/>
              </a:spcBef>
            </a:pPr>
            <a:r>
              <a:rPr lang="en-US" sz="3025">
                <a:solidFill>
                  <a:srgbClr val="1D1D1B"/>
                </a:solidFill>
                <a:latin typeface="More Sugar Thin"/>
              </a:rPr>
              <a:t>Pada penelitian ini berdasarkan hasil yang diperoleh dari menggunakan metode SARIMA. Diambil dengan parameter terbaik (0,1,1). Hasil peramalan dengan model SARIMA untuk 1 tahun kedepan menunjukkan bahwa selama periode tersebut akan terjadi fluktuasi yang tidak menentu disetiap bulannya yang secara berturut nilainya yaitu 116.980, 116.456, 118.460, 120.160, 118.612, 120.132, 123.510, 125.826, 128.967, 136.497, 137.261, 138.546. Hasil peramalan saham Apple yang sudah diramalkan dapat menjadi gambaran untuk para investor yang menganut prinsip analisis teknikal.</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E2A741"/>
        </a:solidFill>
      </p:bgPr>
    </p:bg>
    <p:spTree>
      <p:nvGrpSpPr>
        <p:cNvPr id="1" name=""/>
        <p:cNvGrpSpPr/>
        <p:nvPr/>
      </p:nvGrpSpPr>
      <p:grpSpPr>
        <a:xfrm>
          <a:off x="0" y="0"/>
          <a:ext cx="0" cy="0"/>
          <a:chOff x="0" y="0"/>
          <a:chExt cx="0" cy="0"/>
        </a:xfrm>
      </p:grpSpPr>
      <p:sp>
        <p:nvSpPr>
          <p:cNvPr name="TextBox 2" id="2"/>
          <p:cNvSpPr txBox="true"/>
          <p:nvPr/>
        </p:nvSpPr>
        <p:spPr>
          <a:xfrm rot="0">
            <a:off x="3054980" y="802546"/>
            <a:ext cx="12178041" cy="1257300"/>
          </a:xfrm>
          <a:prstGeom prst="rect">
            <a:avLst/>
          </a:prstGeom>
        </p:spPr>
        <p:txBody>
          <a:bodyPr anchor="t" rtlCol="false" tIns="0" lIns="0" bIns="0" rIns="0">
            <a:spAutoFit/>
          </a:bodyPr>
          <a:lstStyle/>
          <a:p>
            <a:pPr algn="ctr" marL="0" indent="0" lvl="0">
              <a:lnSpc>
                <a:spcPts val="9840"/>
              </a:lnSpc>
              <a:spcBef>
                <a:spcPct val="0"/>
              </a:spcBef>
            </a:pPr>
            <a:r>
              <a:rPr lang="en-US" sz="8200">
                <a:solidFill>
                  <a:srgbClr val="1D1D1B"/>
                </a:solidFill>
                <a:latin typeface="More Sugar"/>
              </a:rPr>
              <a:t>Kesimpulan</a:t>
            </a:r>
          </a:p>
        </p:txBody>
      </p:sp>
      <p:sp>
        <p:nvSpPr>
          <p:cNvPr name="TextBox 3" id="3"/>
          <p:cNvSpPr txBox="true"/>
          <p:nvPr/>
        </p:nvSpPr>
        <p:spPr>
          <a:xfrm rot="0">
            <a:off x="3054980" y="2634998"/>
            <a:ext cx="12178041" cy="6781800"/>
          </a:xfrm>
          <a:prstGeom prst="rect">
            <a:avLst/>
          </a:prstGeom>
        </p:spPr>
        <p:txBody>
          <a:bodyPr anchor="t" rtlCol="false" tIns="0" lIns="0" bIns="0" rIns="0">
            <a:spAutoFit/>
          </a:bodyPr>
          <a:lstStyle/>
          <a:p>
            <a:pPr algn="ctr" marL="0" indent="0" lvl="0">
              <a:lnSpc>
                <a:spcPts val="6720"/>
              </a:lnSpc>
              <a:spcBef>
                <a:spcPct val="0"/>
              </a:spcBef>
            </a:pPr>
            <a:r>
              <a:rPr lang="en-US" sz="5600">
                <a:solidFill>
                  <a:srgbClr val="1D1D1B"/>
                </a:solidFill>
                <a:latin typeface="More Sugar Thin Bold"/>
              </a:rPr>
              <a:t>Pada hasil peramalan didapatkan kesimpulan bahwa harga saham Apple dalam 1 tahun kedepan memiliki tren naik. Dalam peramalan ini terdapat kemungkinan bahwa harga saham tidak hanya dipengaruhi oleh waktu tetapi juga dapat dipengaruhi oleh faktor lainnya.</a:t>
            </a:r>
          </a:p>
        </p:txBody>
      </p:sp>
      <p:pic>
        <p:nvPicPr>
          <p:cNvPr name="Picture 4" id="4"/>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3729844">
            <a:off x="15553519" y="-2960680"/>
            <a:ext cx="5284994" cy="5227340"/>
          </a:xfrm>
          <a:prstGeom prst="rect">
            <a:avLst/>
          </a:prstGeom>
        </p:spPr>
      </p:pic>
      <p:pic>
        <p:nvPicPr>
          <p:cNvPr name="Picture 5" id="5"/>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3729844">
            <a:off x="-3132646" y="6644630"/>
            <a:ext cx="5284994" cy="5227340"/>
          </a:xfrm>
          <a:prstGeom prst="rect">
            <a:avLst/>
          </a:prstGeom>
        </p:spPr>
      </p:pic>
      <p:pic>
        <p:nvPicPr>
          <p:cNvPr name="Picture 6" id="6"/>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6439864">
            <a:off x="16116864" y="7843042"/>
            <a:ext cx="3174389" cy="3729091"/>
          </a:xfrm>
          <a:prstGeom prst="rect">
            <a:avLst/>
          </a:prstGeom>
        </p:spPr>
      </p:pic>
      <p:pic>
        <p:nvPicPr>
          <p:cNvPr name="Picture 7" id="7"/>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6065136">
            <a:off x="-344891" y="195300"/>
            <a:ext cx="3174389" cy="3729091"/>
          </a:xfrm>
          <a:prstGeom prst="rect">
            <a:avLst/>
          </a:prstGeom>
        </p:spPr>
      </p:pic>
      <p:pic>
        <p:nvPicPr>
          <p:cNvPr name="Picture 8" id="8"/>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7660893">
            <a:off x="16598890" y="4238232"/>
            <a:ext cx="1320819" cy="2615484"/>
          </a:xfrm>
          <a:prstGeom prst="rect">
            <a:avLst/>
          </a:prstGeom>
        </p:spPr>
      </p:pic>
      <p:pic>
        <p:nvPicPr>
          <p:cNvPr name="Picture 9" id="9"/>
          <p:cNvPicPr>
            <a:picLocks noChangeAspect="true"/>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l="0" t="0" r="0" b="0"/>
          <a:stretch>
            <a:fillRect/>
          </a:stretch>
        </p:blipFill>
        <p:spPr>
          <a:xfrm flipH="false" flipV="false" rot="0">
            <a:off x="16607246" y="3908088"/>
            <a:ext cx="1003786" cy="985535"/>
          </a:xfrm>
          <a:prstGeom prst="rect">
            <a:avLst/>
          </a:prstGeom>
        </p:spPr>
      </p:pic>
      <p:pic>
        <p:nvPicPr>
          <p:cNvPr name="Picture 10" id="10"/>
          <p:cNvPicPr>
            <a:picLocks noChangeAspect="true"/>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l="0" t="0" r="0" b="0"/>
          <a:stretch>
            <a:fillRect/>
          </a:stretch>
        </p:blipFill>
        <p:spPr>
          <a:xfrm flipH="false" flipV="false" rot="992856">
            <a:off x="-32508" y="3350115"/>
            <a:ext cx="1274811" cy="1251633"/>
          </a:xfrm>
          <a:prstGeom prst="rect">
            <a:avLst/>
          </a:prstGeom>
        </p:spPr>
      </p:pic>
      <p:pic>
        <p:nvPicPr>
          <p:cNvPr name="Picture 11" id="11"/>
          <p:cNvPicPr>
            <a:picLocks noChangeAspect="true"/>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l="0" t="0" r="0" b="0"/>
          <a:stretch>
            <a:fillRect/>
          </a:stretch>
        </p:blipFill>
        <p:spPr>
          <a:xfrm flipH="false" flipV="false" rot="-1719259">
            <a:off x="17415401" y="2137312"/>
            <a:ext cx="577316" cy="995372"/>
          </a:xfrm>
          <a:prstGeom prst="rect">
            <a:avLst/>
          </a:prstGeom>
        </p:spPr>
      </p:pic>
      <p:pic>
        <p:nvPicPr>
          <p:cNvPr name="Picture 12" id="12"/>
          <p:cNvPicPr>
            <a:picLocks noChangeAspect="true"/>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l="0" t="0" r="0" b="0"/>
          <a:stretch>
            <a:fillRect/>
          </a:stretch>
        </p:blipFill>
        <p:spPr>
          <a:xfrm flipH="false" flipV="false" rot="-2636201">
            <a:off x="400455" y="531014"/>
            <a:ext cx="577316" cy="995372"/>
          </a:xfrm>
          <a:prstGeom prst="rect">
            <a:avLst/>
          </a:prstGeom>
        </p:spPr>
      </p:pic>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FF9E8"/>
        </a:solidFill>
      </p:bgPr>
    </p:bg>
    <p:spTree>
      <p:nvGrpSpPr>
        <p:cNvPr id="1" name=""/>
        <p:cNvGrpSpPr/>
        <p:nvPr/>
      </p:nvGrpSpPr>
      <p:grpSpPr>
        <a:xfrm>
          <a:off x="0" y="0"/>
          <a:ext cx="0" cy="0"/>
          <a:chOff x="0" y="0"/>
          <a:chExt cx="0" cy="0"/>
        </a:xfrm>
      </p:grpSpPr>
      <p:grpSp>
        <p:nvGrpSpPr>
          <p:cNvPr name="Group 2" id="2"/>
          <p:cNvGrpSpPr/>
          <p:nvPr/>
        </p:nvGrpSpPr>
        <p:grpSpPr>
          <a:xfrm rot="0">
            <a:off x="494409" y="-320032"/>
            <a:ext cx="16368632" cy="10512860"/>
            <a:chOff x="0" y="0"/>
            <a:chExt cx="21824842" cy="14017147"/>
          </a:xfrm>
        </p:grpSpPr>
        <p:sp>
          <p:nvSpPr>
            <p:cNvPr name="TextBox 3" id="3"/>
            <p:cNvSpPr txBox="true"/>
            <p:nvPr/>
          </p:nvSpPr>
          <p:spPr>
            <a:xfrm rot="0">
              <a:off x="0" y="57150"/>
              <a:ext cx="21824842" cy="1206127"/>
            </a:xfrm>
            <a:prstGeom prst="rect">
              <a:avLst/>
            </a:prstGeom>
          </p:spPr>
          <p:txBody>
            <a:bodyPr anchor="t" rtlCol="false" tIns="0" lIns="0" bIns="0" rIns="0">
              <a:spAutoFit/>
            </a:bodyPr>
            <a:lstStyle/>
            <a:p>
              <a:pPr>
                <a:lnSpc>
                  <a:spcPts val="6852"/>
                </a:lnSpc>
              </a:pPr>
            </a:p>
          </p:txBody>
        </p:sp>
        <p:sp>
          <p:nvSpPr>
            <p:cNvPr name="TextBox 4" id="4"/>
            <p:cNvSpPr txBox="true"/>
            <p:nvPr/>
          </p:nvSpPr>
          <p:spPr>
            <a:xfrm rot="0">
              <a:off x="0" y="1500646"/>
              <a:ext cx="21824842" cy="12516501"/>
            </a:xfrm>
            <a:prstGeom prst="rect">
              <a:avLst/>
            </a:prstGeom>
          </p:spPr>
          <p:txBody>
            <a:bodyPr anchor="t" rtlCol="false" tIns="0" lIns="0" bIns="0" rIns="0">
              <a:spAutoFit/>
            </a:bodyPr>
            <a:lstStyle/>
            <a:p>
              <a:pPr>
                <a:lnSpc>
                  <a:spcPts val="2978"/>
                </a:lnSpc>
              </a:pPr>
              <a:r>
                <a:rPr lang="en-US" sz="2127">
                  <a:solidFill>
                    <a:srgbClr val="1A1D1E"/>
                  </a:solidFill>
                  <a:latin typeface="Now Bold"/>
                </a:rPr>
                <a:t>Referensi dan Daftar Pustaka</a:t>
              </a:r>
            </a:p>
            <a:p>
              <a:pPr>
                <a:lnSpc>
                  <a:spcPts val="2978"/>
                </a:lnSpc>
              </a:pPr>
              <a:r>
                <a:rPr lang="en-US" sz="2127">
                  <a:solidFill>
                    <a:srgbClr val="1A1D1E"/>
                  </a:solidFill>
                  <a:latin typeface="Now"/>
                </a:rPr>
                <a:t>[1] </a:t>
              </a:r>
              <a:r>
                <a:rPr lang="en-US" sz="2127">
                  <a:solidFill>
                    <a:srgbClr val="1A1D1E"/>
                  </a:solidFill>
                  <a:latin typeface="Now Italics"/>
                </a:rPr>
                <a:t>4111412044</a:t>
              </a:r>
              <a:r>
                <a:rPr lang="en-US" sz="2127">
                  <a:solidFill>
                    <a:srgbClr val="1A1D1E"/>
                  </a:solidFill>
                  <a:latin typeface="Now"/>
                </a:rPr>
                <a:t>. (n.d.).</a:t>
              </a:r>
            </a:p>
            <a:p>
              <a:pPr>
                <a:lnSpc>
                  <a:spcPts val="2978"/>
                </a:lnSpc>
              </a:pPr>
              <a:r>
                <a:rPr lang="en-US" sz="2127">
                  <a:solidFill>
                    <a:srgbClr val="1A1D1E"/>
                  </a:solidFill>
                  <a:latin typeface="Now"/>
                </a:rPr>
                <a:t>Pratama, V. Y., &amp; Rusyida, W. Y. (2020). Analisis Prediksi Harga Saham Sinar Mas Group (Studi Peristiwa: Tuntutan Hak Waris). </a:t>
              </a:r>
              <a:r>
                <a:rPr lang="en-US" sz="2127">
                  <a:solidFill>
                    <a:srgbClr val="1A1D1E"/>
                  </a:solidFill>
                  <a:latin typeface="Now Italics"/>
                </a:rPr>
                <a:t>Jurnal Pasar Modal Dan Bisnis</a:t>
              </a:r>
              <a:r>
                <a:rPr lang="en-US" sz="2127">
                  <a:solidFill>
                    <a:srgbClr val="1A1D1E"/>
                  </a:solidFill>
                  <a:latin typeface="Now"/>
                </a:rPr>
                <a:t>, </a:t>
              </a:r>
              <a:r>
                <a:rPr lang="en-US" sz="2127">
                  <a:solidFill>
                    <a:srgbClr val="1A1D1E"/>
                  </a:solidFill>
                  <a:latin typeface="Now Italics"/>
                </a:rPr>
                <a:t>2</a:t>
              </a:r>
              <a:r>
                <a:rPr lang="en-US" sz="2127">
                  <a:solidFill>
                    <a:srgbClr val="1A1D1E"/>
                  </a:solidFill>
                  <a:latin typeface="Now"/>
                </a:rPr>
                <a:t>(2). https://doi.org/10.37194/jpmb.v2i2</a:t>
              </a:r>
            </a:p>
            <a:p>
              <a:pPr>
                <a:lnSpc>
                  <a:spcPts val="2978"/>
                </a:lnSpc>
              </a:pPr>
              <a:r>
                <a:rPr lang="en-US" sz="2127">
                  <a:solidFill>
                    <a:srgbClr val="1A1D1E"/>
                  </a:solidFill>
                  <a:latin typeface="Now"/>
                </a:rPr>
                <a:t>[2] Asamoah-Boaheng, M. (2014). Using SARIMA to Forecast Monthly Mean Surface Air Temperature in the Ashanti Region of Ghana Using SARIMA to Forecast Monthly Mean Surface Air Temperature in the Ashanti Region of Ghana Using Seasonal Autoregressive Integrated Moving Average (SARIMA) model, the study determined an adequate forecasting model for the mean temperature of Ashanti Region with data from the Department of Meteorology and Climatology from the period of 1980 to 2013. The following SARIMA: SARIMA(2,0,2)(. </a:t>
              </a:r>
              <a:r>
                <a:rPr lang="en-US" sz="2127">
                  <a:solidFill>
                    <a:srgbClr val="1A1D1E"/>
                  </a:solidFill>
                  <a:latin typeface="Now Italics"/>
                </a:rPr>
                <a:t>International Journal of Statistics and Applications</a:t>
              </a:r>
              <a:r>
                <a:rPr lang="en-US" sz="2127">
                  <a:solidFill>
                    <a:srgbClr val="1A1D1E"/>
                  </a:solidFill>
                  <a:latin typeface="Now"/>
                </a:rPr>
                <a:t>, </a:t>
              </a:r>
              <a:r>
                <a:rPr lang="en-US" sz="2127">
                  <a:solidFill>
                    <a:srgbClr val="1A1D1E"/>
                  </a:solidFill>
                  <a:latin typeface="Now Italics"/>
                </a:rPr>
                <a:t>4</a:t>
              </a:r>
              <a:r>
                <a:rPr lang="en-US" sz="2127">
                  <a:solidFill>
                    <a:srgbClr val="1A1D1E"/>
                  </a:solidFill>
                  <a:latin typeface="Now"/>
                </a:rPr>
                <a:t>(6), 292–299. https://doi.org/10.5923/j.statistics.20140406.06</a:t>
              </a:r>
            </a:p>
            <a:p>
              <a:pPr>
                <a:lnSpc>
                  <a:spcPts val="2978"/>
                </a:lnSpc>
              </a:pPr>
              <a:r>
                <a:rPr lang="en-US" sz="2127">
                  <a:solidFill>
                    <a:srgbClr val="1A1D1E"/>
                  </a:solidFill>
                  <a:latin typeface="Now"/>
                </a:rPr>
                <a:t>[3] Prasetya, B. D., Pamungkas, F. S., &amp; Kharisudin, I. (2019). Pemodelan dan Peramalan Data Saham dengan Analisis Time Series menggunakan Python. </a:t>
              </a:r>
              <a:r>
                <a:rPr lang="en-US" sz="2127">
                  <a:solidFill>
                    <a:srgbClr val="1A1D1E"/>
                  </a:solidFill>
                  <a:latin typeface="Now Italics"/>
                </a:rPr>
                <a:t>PRISMA, Prosiding Seminar Nasional Matematika</a:t>
              </a:r>
              <a:r>
                <a:rPr lang="en-US" sz="2127">
                  <a:solidFill>
                    <a:srgbClr val="1A1D1E"/>
                  </a:solidFill>
                  <a:latin typeface="Now"/>
                </a:rPr>
                <a:t>, </a:t>
              </a:r>
              <a:r>
                <a:rPr lang="en-US" sz="2127">
                  <a:solidFill>
                    <a:srgbClr val="1A1D1E"/>
                  </a:solidFill>
                  <a:latin typeface="Now Italics"/>
                </a:rPr>
                <a:t>3</a:t>
              </a:r>
              <a:r>
                <a:rPr lang="en-US" sz="2127">
                  <a:solidFill>
                    <a:srgbClr val="1A1D1E"/>
                  </a:solidFill>
                  <a:latin typeface="Now"/>
                </a:rPr>
                <a:t>, 714–718. https://journal.unnes.ac.id/sju/index.php/prisma/</a:t>
              </a:r>
            </a:p>
            <a:p>
              <a:pPr>
                <a:lnSpc>
                  <a:spcPts val="2978"/>
                </a:lnSpc>
              </a:pPr>
              <a:r>
                <a:rPr lang="en-US" sz="2127">
                  <a:solidFill>
                    <a:srgbClr val="1A1D1E"/>
                  </a:solidFill>
                  <a:latin typeface="Now"/>
                </a:rPr>
                <a:t>[4] Pratama, V. Y., &amp; Rusyida, W. Y. (2020). Analisis Prediksi Harga Saham Sinar Mas Group (Studi Peristiwa: Tuntutan Hak Waris). </a:t>
              </a:r>
              <a:r>
                <a:rPr lang="en-US" sz="2127">
                  <a:solidFill>
                    <a:srgbClr val="1A1D1E"/>
                  </a:solidFill>
                  <a:latin typeface="Now Italics"/>
                </a:rPr>
                <a:t>Jurnal Pasar Modal Dan Bisnis</a:t>
              </a:r>
              <a:r>
                <a:rPr lang="en-US" sz="2127">
                  <a:solidFill>
                    <a:srgbClr val="1A1D1E"/>
                  </a:solidFill>
                  <a:latin typeface="Now"/>
                </a:rPr>
                <a:t>, </a:t>
              </a:r>
              <a:r>
                <a:rPr lang="en-US" sz="2127">
                  <a:solidFill>
                    <a:srgbClr val="1A1D1E"/>
                  </a:solidFill>
                  <a:latin typeface="Now Italics"/>
                </a:rPr>
                <a:t>2</a:t>
              </a:r>
              <a:r>
                <a:rPr lang="en-US" sz="2127">
                  <a:solidFill>
                    <a:srgbClr val="1A1D1E"/>
                  </a:solidFill>
                  <a:latin typeface="Now"/>
                </a:rPr>
                <a:t>(2). Jurnal Pasar Modal dan Bisnis, 2(2), pp. 203-216 Published by The Indonesia Capital Market Institute</a:t>
              </a:r>
            </a:p>
            <a:p>
              <a:pPr>
                <a:lnSpc>
                  <a:spcPts val="2978"/>
                </a:lnSpc>
              </a:pPr>
              <a:r>
                <a:rPr lang="en-US" sz="2127">
                  <a:solidFill>
                    <a:srgbClr val="1A1D1E"/>
                  </a:solidFill>
                  <a:latin typeface="Now"/>
                </a:rPr>
                <a:t>[5] </a:t>
              </a:r>
              <a:r>
                <a:rPr lang="en-US" u="sng" sz="2127">
                  <a:solidFill>
                    <a:srgbClr val="1A1D1E"/>
                  </a:solidFill>
                  <a:latin typeface="Now"/>
                </a:rPr>
                <a:t>https://www.youtube.com/channel/UCLSFrH7H3Memua6CV7bdVcQ</a:t>
              </a:r>
            </a:p>
            <a:p>
              <a:pPr>
                <a:lnSpc>
                  <a:spcPts val="2978"/>
                </a:lnSpc>
              </a:pPr>
              <a:r>
                <a:rPr lang="en-US" sz="2127">
                  <a:solidFill>
                    <a:srgbClr val="1A1D1E"/>
                  </a:solidFill>
                  <a:latin typeface="Now"/>
                </a:rPr>
                <a:t>[6]  https://www.kaggle.com/datasets/haryodwi/saham-smartphone</a:t>
              </a:r>
            </a:p>
            <a:p>
              <a:pPr>
                <a:lnSpc>
                  <a:spcPts val="2978"/>
                </a:lnSpc>
              </a:pPr>
              <a:r>
                <a:rPr lang="en-US" sz="2127">
                  <a:solidFill>
                    <a:srgbClr val="1A1D1E"/>
                  </a:solidFill>
                  <a:latin typeface="Now"/>
                </a:rPr>
                <a:t>[7] </a:t>
              </a:r>
              <a:r>
                <a:rPr lang="en-US" u="sng" sz="2127">
                  <a:solidFill>
                    <a:srgbClr val="1A1D1E"/>
                  </a:solidFill>
                  <a:latin typeface="Now"/>
                </a:rPr>
                <a:t>https://towardsdatascience.com/time-series-forecasting-with-sarima-in-python-cda5b793977b</a:t>
              </a:r>
            </a:p>
            <a:p>
              <a:pPr>
                <a:lnSpc>
                  <a:spcPts val="2978"/>
                </a:lnSpc>
              </a:pPr>
              <a:r>
                <a:rPr lang="en-US" sz="2127">
                  <a:solidFill>
                    <a:srgbClr val="1A1D1E"/>
                  </a:solidFill>
                  <a:latin typeface="Now"/>
                </a:rPr>
                <a:t>[8]</a:t>
              </a:r>
              <a:r>
                <a:rPr lang="en-US" u="sng" sz="2127">
                  <a:solidFill>
                    <a:srgbClr val="1A1D1E"/>
                  </a:solidFill>
                  <a:latin typeface="Now"/>
                </a:rPr>
                <a:t>https://muhammadilhammubarok.wordpress.com/2018/08/30/seasonal-autoregressive</a:t>
              </a:r>
              <a:r>
                <a:rPr lang="en-US" sz="2127">
                  <a:solidFill>
                    <a:srgbClr val="1A1D1E"/>
                  </a:solidFill>
                  <a:latin typeface="Now"/>
                </a:rPr>
                <a:t>-integrated-moving-average-sarima-in-r/</a:t>
              </a:r>
            </a:p>
            <a:p>
              <a:pPr>
                <a:lnSpc>
                  <a:spcPts val="2978"/>
                </a:lnSpc>
              </a:pPr>
              <a:r>
                <a:rPr lang="en-US" sz="2127">
                  <a:solidFill>
                    <a:srgbClr val="1A1D1E"/>
                  </a:solidFill>
                  <a:latin typeface="Now"/>
                </a:rPr>
                <a:t>[9] </a:t>
              </a:r>
              <a:r>
                <a:rPr lang="en-US" u="sng" sz="2127">
                  <a:solidFill>
                    <a:srgbClr val="1A1D1E"/>
                  </a:solidFill>
                  <a:latin typeface="Now"/>
                </a:rPr>
                <a:t>https://investor.apple.com/faq/default.aspx</a:t>
              </a:r>
            </a:p>
            <a:p>
              <a:pPr>
                <a:lnSpc>
                  <a:spcPts val="2978"/>
                </a:lnSpc>
              </a:pPr>
              <a:r>
                <a:rPr lang="en-US" sz="2127">
                  <a:solidFill>
                    <a:srgbClr val="1A1D1E"/>
                  </a:solidFill>
                  <a:latin typeface="Now"/>
                </a:rPr>
                <a:t>[10] </a:t>
              </a:r>
              <a:r>
                <a:rPr lang="en-US" u="sng" sz="2127">
                  <a:solidFill>
                    <a:srgbClr val="1A1D1E"/>
                  </a:solidFill>
                  <a:latin typeface="Now"/>
                </a:rPr>
                <a:t>https://www.youtube.com/channel/UCLSFrH7H3Memua6CV7bdVcQ</a:t>
              </a:r>
            </a:p>
            <a:p>
              <a:pPr>
                <a:lnSpc>
                  <a:spcPts val="2978"/>
                </a:lnSpc>
              </a:pPr>
            </a:p>
            <a:p>
              <a:pPr>
                <a:lnSpc>
                  <a:spcPts val="2978"/>
                </a:lnSpc>
              </a:pPr>
            </a:p>
          </p:txBody>
        </p:sp>
      </p:grpSp>
      <p:pic>
        <p:nvPicPr>
          <p:cNvPr name="Picture 5" id="5"/>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5400000">
            <a:off x="16470739" y="583346"/>
            <a:ext cx="1085280" cy="1073441"/>
          </a:xfrm>
          <a:prstGeom prst="rect">
            <a:avLst/>
          </a:prstGeom>
        </p:spPr>
      </p:pic>
      <p:pic>
        <p:nvPicPr>
          <p:cNvPr name="Picture 6" id="6"/>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992856">
            <a:off x="13617777" y="699541"/>
            <a:ext cx="1000331" cy="982143"/>
          </a:xfrm>
          <a:prstGeom prst="rect">
            <a:avLst/>
          </a:prstGeom>
        </p:spPr>
      </p:pic>
      <p:pic>
        <p:nvPicPr>
          <p:cNvPr name="Picture 7" id="7"/>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15152453" y="583790"/>
            <a:ext cx="536302" cy="924658"/>
          </a:xfrm>
          <a:prstGeom prst="rect">
            <a:avLst/>
          </a:prstGeom>
        </p:spPr>
      </p:pic>
      <p:pic>
        <p:nvPicPr>
          <p:cNvPr name="Picture 8" id="8"/>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0">
            <a:off x="16710937" y="6316141"/>
            <a:ext cx="1361472" cy="2369651"/>
          </a:xfrm>
          <a:prstGeom prst="rect">
            <a:avLst/>
          </a:prstGeom>
        </p:spPr>
      </p:pic>
      <p:pic>
        <p:nvPicPr>
          <p:cNvPr name="Picture 9" id="9"/>
          <p:cNvPicPr>
            <a:picLocks noChangeAspect="true"/>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l="0" t="0" r="0" b="0"/>
          <a:stretch>
            <a:fillRect/>
          </a:stretch>
        </p:blipFill>
        <p:spPr>
          <a:xfrm flipH="false" flipV="false" rot="-375287">
            <a:off x="15688755" y="5722782"/>
            <a:ext cx="1313323" cy="2093704"/>
          </a:xfrm>
          <a:prstGeom prst="rect">
            <a:avLst/>
          </a:prstGeom>
        </p:spPr>
      </p:pic>
      <p:pic>
        <p:nvPicPr>
          <p:cNvPr name="Picture 10" id="10"/>
          <p:cNvPicPr>
            <a:picLocks noChangeAspect="true"/>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l="0" t="0" r="0" b="0"/>
          <a:stretch>
            <a:fillRect/>
          </a:stretch>
        </p:blipFill>
        <p:spPr>
          <a:xfrm flipH="false" flipV="false" rot="0">
            <a:off x="12128498" y="8344805"/>
            <a:ext cx="1370130" cy="1942195"/>
          </a:xfrm>
          <a:prstGeom prst="rect">
            <a:avLst/>
          </a:prstGeom>
        </p:spPr>
      </p:pic>
      <p:pic>
        <p:nvPicPr>
          <p:cNvPr name="Picture 11" id="11"/>
          <p:cNvPicPr>
            <a:picLocks noChangeAspect="true"/>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l="0" t="0" r="0" b="0"/>
          <a:stretch>
            <a:fillRect/>
          </a:stretch>
        </p:blipFill>
        <p:spPr>
          <a:xfrm flipH="false" flipV="false" rot="0">
            <a:off x="14256136" y="8386534"/>
            <a:ext cx="1164468" cy="1900466"/>
          </a:xfrm>
          <a:prstGeom prst="rect">
            <a:avLst/>
          </a:prstGeom>
        </p:spPr>
      </p:pic>
      <p:pic>
        <p:nvPicPr>
          <p:cNvPr name="Picture 12" id="12"/>
          <p:cNvPicPr>
            <a:picLocks noChangeAspect="true"/>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l="0" t="0" r="0" b="0"/>
          <a:stretch>
            <a:fillRect/>
          </a:stretch>
        </p:blipFill>
        <p:spPr>
          <a:xfrm flipH="false" flipV="false" rot="0">
            <a:off x="16476658" y="3820559"/>
            <a:ext cx="1846206" cy="2231677"/>
          </a:xfrm>
          <a:prstGeom prst="rect">
            <a:avLst/>
          </a:prstGeom>
        </p:spPr>
      </p:pic>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1DBCBA"/>
        </a:solidFill>
      </p:bgPr>
    </p:bg>
    <p:spTree>
      <p:nvGrpSpPr>
        <p:cNvPr id="1" name=""/>
        <p:cNvGrpSpPr/>
        <p:nvPr/>
      </p:nvGrpSpPr>
      <p:grpSpPr>
        <a:xfrm>
          <a:off x="0" y="0"/>
          <a:ext cx="0" cy="0"/>
          <a:chOff x="0" y="0"/>
          <a:chExt cx="0" cy="0"/>
        </a:xfrm>
      </p:grpSpPr>
      <p:sp>
        <p:nvSpPr>
          <p:cNvPr name="TextBox 2" id="2"/>
          <p:cNvSpPr txBox="true"/>
          <p:nvPr/>
        </p:nvSpPr>
        <p:spPr>
          <a:xfrm rot="0">
            <a:off x="3054980" y="4747844"/>
            <a:ext cx="12178041" cy="1257263"/>
          </a:xfrm>
          <a:prstGeom prst="rect">
            <a:avLst/>
          </a:prstGeom>
        </p:spPr>
        <p:txBody>
          <a:bodyPr anchor="t" rtlCol="false" tIns="0" lIns="0" bIns="0" rIns="0">
            <a:spAutoFit/>
          </a:bodyPr>
          <a:lstStyle/>
          <a:p>
            <a:pPr algn="ctr" marL="0" indent="0" lvl="0">
              <a:lnSpc>
                <a:spcPts val="9840"/>
              </a:lnSpc>
              <a:spcBef>
                <a:spcPct val="0"/>
              </a:spcBef>
            </a:pPr>
            <a:r>
              <a:rPr lang="en-US" sz="8200">
                <a:solidFill>
                  <a:srgbClr val="1D1D1B"/>
                </a:solidFill>
                <a:latin typeface="More Sugar"/>
              </a:rPr>
              <a:t>TERIMAKASIH !!!</a:t>
            </a:r>
          </a:p>
        </p:txBody>
      </p:sp>
      <p:pic>
        <p:nvPicPr>
          <p:cNvPr name="Picture 3" id="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3729844">
            <a:off x="14107125" y="-2036071"/>
            <a:ext cx="5284994" cy="5227340"/>
          </a:xfrm>
          <a:prstGeom prst="rect">
            <a:avLst/>
          </a:prstGeom>
        </p:spPr>
      </p:pic>
      <p:pic>
        <p:nvPicPr>
          <p:cNvPr name="Picture 4" id="4"/>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3729844">
            <a:off x="-1400194" y="5456181"/>
            <a:ext cx="5284994" cy="5227340"/>
          </a:xfrm>
          <a:prstGeom prst="rect">
            <a:avLst/>
          </a:prstGeom>
        </p:spPr>
      </p:pic>
      <p:pic>
        <p:nvPicPr>
          <p:cNvPr name="Picture 5" id="5"/>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6439864">
            <a:off x="15521944" y="7074045"/>
            <a:ext cx="3174389" cy="3729091"/>
          </a:xfrm>
          <a:prstGeom prst="rect">
            <a:avLst/>
          </a:prstGeom>
        </p:spPr>
      </p:pic>
      <p:pic>
        <p:nvPicPr>
          <p:cNvPr name="Picture 6" id="6"/>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6065136">
            <a:off x="-344891" y="195300"/>
            <a:ext cx="3174389" cy="3729091"/>
          </a:xfrm>
          <a:prstGeom prst="rect">
            <a:avLst/>
          </a:prstGeom>
        </p:spPr>
      </p:pic>
      <p:pic>
        <p:nvPicPr>
          <p:cNvPr name="Picture 7" id="7"/>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7660893">
            <a:off x="16598890" y="4238232"/>
            <a:ext cx="1320819" cy="2615484"/>
          </a:xfrm>
          <a:prstGeom prst="rect">
            <a:avLst/>
          </a:prstGeom>
        </p:spPr>
      </p:pic>
      <p:pic>
        <p:nvPicPr>
          <p:cNvPr name="Picture 8" id="8"/>
          <p:cNvPicPr>
            <a:picLocks noChangeAspect="true"/>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l="0" t="0" r="0" b="0"/>
          <a:stretch>
            <a:fillRect/>
          </a:stretch>
        </p:blipFill>
        <p:spPr>
          <a:xfrm flipH="false" flipV="false" rot="0">
            <a:off x="16607246" y="3908088"/>
            <a:ext cx="1003786" cy="985535"/>
          </a:xfrm>
          <a:prstGeom prst="rect">
            <a:avLst/>
          </a:prstGeom>
        </p:spPr>
      </p:pic>
      <p:pic>
        <p:nvPicPr>
          <p:cNvPr name="Picture 9" id="9"/>
          <p:cNvPicPr>
            <a:picLocks noChangeAspect="true"/>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l="0" t="0" r="0" b="0"/>
          <a:stretch>
            <a:fillRect/>
          </a:stretch>
        </p:blipFill>
        <p:spPr>
          <a:xfrm flipH="false" flipV="false" rot="992856">
            <a:off x="-32508" y="3350115"/>
            <a:ext cx="1274811" cy="1251633"/>
          </a:xfrm>
          <a:prstGeom prst="rect">
            <a:avLst/>
          </a:prstGeom>
        </p:spPr>
      </p:pic>
      <p:pic>
        <p:nvPicPr>
          <p:cNvPr name="Picture 10" id="10"/>
          <p:cNvPicPr>
            <a:picLocks noChangeAspect="true"/>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l="0" t="0" r="0" b="0"/>
          <a:stretch>
            <a:fillRect/>
          </a:stretch>
        </p:blipFill>
        <p:spPr>
          <a:xfrm flipH="false" flipV="false" rot="-1719259">
            <a:off x="17415401" y="2137312"/>
            <a:ext cx="577316" cy="995372"/>
          </a:xfrm>
          <a:prstGeom prst="rect">
            <a:avLst/>
          </a:prstGeom>
        </p:spPr>
      </p:pic>
      <p:pic>
        <p:nvPicPr>
          <p:cNvPr name="Picture 11" id="11"/>
          <p:cNvPicPr>
            <a:picLocks noChangeAspect="true"/>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l="0" t="0" r="0" b="0"/>
          <a:stretch>
            <a:fillRect/>
          </a:stretch>
        </p:blipFill>
        <p:spPr>
          <a:xfrm flipH="false" flipV="false" rot="-2636201">
            <a:off x="400455" y="531014"/>
            <a:ext cx="577316" cy="995372"/>
          </a:xfrm>
          <a:prstGeom prst="rect">
            <a:avLst/>
          </a:prstGeom>
        </p:spPr>
      </p:pic>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FF9E8"/>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4285377">
            <a:off x="16585626" y="-1386546"/>
            <a:ext cx="3404748" cy="3367605"/>
          </a:xfrm>
          <a:prstGeom prst="rect">
            <a:avLst/>
          </a:prstGeom>
        </p:spPr>
      </p:pic>
      <p:pic>
        <p:nvPicPr>
          <p:cNvPr name="Picture 3" id="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7660893">
            <a:off x="524866" y="7657210"/>
            <a:ext cx="1320819" cy="2615484"/>
          </a:xfrm>
          <a:prstGeom prst="rect">
            <a:avLst/>
          </a:prstGeom>
        </p:spPr>
      </p:pic>
      <p:pic>
        <p:nvPicPr>
          <p:cNvPr name="Picture 4" id="4"/>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533221" y="7327066"/>
            <a:ext cx="1003786" cy="985535"/>
          </a:xfrm>
          <a:prstGeom prst="rect">
            <a:avLst/>
          </a:prstGeom>
        </p:spPr>
      </p:pic>
      <p:pic>
        <p:nvPicPr>
          <p:cNvPr name="Picture 5" id="5"/>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1143630">
            <a:off x="311097" y="6231157"/>
            <a:ext cx="577316" cy="995372"/>
          </a:xfrm>
          <a:prstGeom prst="rect">
            <a:avLst/>
          </a:prstGeom>
        </p:spPr>
      </p:pic>
      <p:grpSp>
        <p:nvGrpSpPr>
          <p:cNvPr name="Group 6" id="6"/>
          <p:cNvGrpSpPr>
            <a:grpSpLocks noChangeAspect="true"/>
          </p:cNvGrpSpPr>
          <p:nvPr/>
        </p:nvGrpSpPr>
        <p:grpSpPr>
          <a:xfrm rot="0">
            <a:off x="2197748" y="4997465"/>
            <a:ext cx="3315150" cy="3315136"/>
            <a:chOff x="0" y="0"/>
            <a:chExt cx="6350000" cy="6349975"/>
          </a:xfrm>
        </p:grpSpPr>
        <p:sp>
          <p:nvSpPr>
            <p:cNvPr name="Freeform 7" id="7"/>
            <p:cNvSpPr/>
            <p:nvPr/>
          </p:nvSpPr>
          <p:spPr>
            <a:xfrm>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10"/>
              <a:stretch>
                <a:fillRect l="0" r="0" t="-257" b="-257"/>
              </a:stretch>
            </a:blipFill>
          </p:spPr>
        </p:sp>
      </p:grpSp>
      <p:grpSp>
        <p:nvGrpSpPr>
          <p:cNvPr name="Group 8" id="8"/>
          <p:cNvGrpSpPr>
            <a:grpSpLocks noChangeAspect="true"/>
          </p:cNvGrpSpPr>
          <p:nvPr/>
        </p:nvGrpSpPr>
        <p:grpSpPr>
          <a:xfrm rot="0">
            <a:off x="6033671" y="4997465"/>
            <a:ext cx="3315150" cy="3315136"/>
            <a:chOff x="0" y="0"/>
            <a:chExt cx="6350000" cy="6349975"/>
          </a:xfrm>
        </p:grpSpPr>
        <p:sp>
          <p:nvSpPr>
            <p:cNvPr name="Freeform 9" id="9"/>
            <p:cNvSpPr/>
            <p:nvPr/>
          </p:nvSpPr>
          <p:spPr>
            <a:xfrm>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11"/>
              <a:stretch>
                <a:fillRect l="0" r="0" t="-38889" b="-38889"/>
              </a:stretch>
            </a:blipFill>
          </p:spPr>
        </p:sp>
      </p:grpSp>
      <p:grpSp>
        <p:nvGrpSpPr>
          <p:cNvPr name="Group 10" id="10"/>
          <p:cNvGrpSpPr>
            <a:grpSpLocks noChangeAspect="true"/>
          </p:cNvGrpSpPr>
          <p:nvPr/>
        </p:nvGrpSpPr>
        <p:grpSpPr>
          <a:xfrm rot="0">
            <a:off x="10053624" y="4997465"/>
            <a:ext cx="3315150" cy="3315136"/>
            <a:chOff x="0" y="0"/>
            <a:chExt cx="6350000" cy="6349975"/>
          </a:xfrm>
        </p:grpSpPr>
        <p:sp>
          <p:nvSpPr>
            <p:cNvPr name="Freeform 11" id="11"/>
            <p:cNvSpPr/>
            <p:nvPr/>
          </p:nvSpPr>
          <p:spPr>
            <a:xfrm>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12"/>
              <a:stretch>
                <a:fillRect l="-24999" r="-24999" t="0" b="0"/>
              </a:stretch>
            </a:blipFill>
          </p:spPr>
        </p:sp>
      </p:grpSp>
      <p:grpSp>
        <p:nvGrpSpPr>
          <p:cNvPr name="Group 12" id="12"/>
          <p:cNvGrpSpPr>
            <a:grpSpLocks noChangeAspect="true"/>
          </p:cNvGrpSpPr>
          <p:nvPr/>
        </p:nvGrpSpPr>
        <p:grpSpPr>
          <a:xfrm rot="0">
            <a:off x="13944150" y="4997465"/>
            <a:ext cx="3315150" cy="3315136"/>
            <a:chOff x="0" y="0"/>
            <a:chExt cx="6350000" cy="6349975"/>
          </a:xfrm>
        </p:grpSpPr>
        <p:sp>
          <p:nvSpPr>
            <p:cNvPr name="Freeform 13" id="13"/>
            <p:cNvSpPr/>
            <p:nvPr/>
          </p:nvSpPr>
          <p:spPr>
            <a:xfrm>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13"/>
              <a:stretch>
                <a:fillRect l="-16666" r="-16666" t="0" b="0"/>
              </a:stretch>
            </a:blipFill>
          </p:spPr>
        </p:sp>
      </p:grpSp>
      <p:grpSp>
        <p:nvGrpSpPr>
          <p:cNvPr name="Group 14" id="14"/>
          <p:cNvGrpSpPr>
            <a:grpSpLocks noChangeAspect="true"/>
          </p:cNvGrpSpPr>
          <p:nvPr/>
        </p:nvGrpSpPr>
        <p:grpSpPr>
          <a:xfrm rot="0">
            <a:off x="5896605" y="297256"/>
            <a:ext cx="3589283" cy="3506207"/>
            <a:chOff x="0" y="0"/>
            <a:chExt cx="4828540" cy="4716780"/>
          </a:xfrm>
        </p:grpSpPr>
        <p:sp>
          <p:nvSpPr>
            <p:cNvPr name="Freeform 15" id="15"/>
            <p:cNvSpPr/>
            <p:nvPr/>
          </p:nvSpPr>
          <p:spPr>
            <a:xfrm>
              <a:off x="0" y="-7620"/>
              <a:ext cx="4833620" cy="4726940"/>
            </a:xfrm>
            <a:custGeom>
              <a:avLst/>
              <a:gdLst/>
              <a:ahLst/>
              <a:cxnLst/>
              <a:rect r="r" b="b" t="t" l="l"/>
              <a:pathLst>
                <a:path h="4726940" w="4833620">
                  <a:moveTo>
                    <a:pt x="3416300" y="4662170"/>
                  </a:moveTo>
                  <a:cubicBezTo>
                    <a:pt x="3388360" y="4669790"/>
                    <a:pt x="3366770" y="4679950"/>
                    <a:pt x="3345180" y="4682490"/>
                  </a:cubicBezTo>
                  <a:cubicBezTo>
                    <a:pt x="3223260" y="4692650"/>
                    <a:pt x="3102610" y="4702810"/>
                    <a:pt x="2980690" y="4711700"/>
                  </a:cubicBezTo>
                  <a:cubicBezTo>
                    <a:pt x="2918460" y="4715510"/>
                    <a:pt x="2856230" y="4719320"/>
                    <a:pt x="2794000" y="4720590"/>
                  </a:cubicBezTo>
                  <a:cubicBezTo>
                    <a:pt x="2726690" y="4723130"/>
                    <a:pt x="2659380" y="4726940"/>
                    <a:pt x="2593340" y="4724400"/>
                  </a:cubicBezTo>
                  <a:cubicBezTo>
                    <a:pt x="2529840" y="4723130"/>
                    <a:pt x="2466340" y="4719320"/>
                    <a:pt x="2405380" y="4707890"/>
                  </a:cubicBezTo>
                  <a:cubicBezTo>
                    <a:pt x="2326640" y="4693920"/>
                    <a:pt x="2246630" y="4693920"/>
                    <a:pt x="2169160" y="4681220"/>
                  </a:cubicBezTo>
                  <a:cubicBezTo>
                    <a:pt x="1967230" y="4648200"/>
                    <a:pt x="1761490" y="4657090"/>
                    <a:pt x="1558290" y="4643120"/>
                  </a:cubicBezTo>
                  <a:cubicBezTo>
                    <a:pt x="1443990" y="4635500"/>
                    <a:pt x="1329690" y="4617720"/>
                    <a:pt x="1215390" y="4602480"/>
                  </a:cubicBezTo>
                  <a:cubicBezTo>
                    <a:pt x="1085850" y="4585970"/>
                    <a:pt x="956310" y="4566920"/>
                    <a:pt x="825500" y="4549140"/>
                  </a:cubicBezTo>
                  <a:cubicBezTo>
                    <a:pt x="730250" y="4536440"/>
                    <a:pt x="633730" y="4523740"/>
                    <a:pt x="538480" y="4511040"/>
                  </a:cubicBezTo>
                  <a:cubicBezTo>
                    <a:pt x="535940" y="4511040"/>
                    <a:pt x="533400" y="4509770"/>
                    <a:pt x="530860" y="4509770"/>
                  </a:cubicBezTo>
                  <a:cubicBezTo>
                    <a:pt x="450850" y="4475479"/>
                    <a:pt x="365760" y="4448810"/>
                    <a:pt x="292100" y="4404360"/>
                  </a:cubicBezTo>
                  <a:cubicBezTo>
                    <a:pt x="167640" y="4328160"/>
                    <a:pt x="114300" y="4206240"/>
                    <a:pt x="109220" y="4062730"/>
                  </a:cubicBezTo>
                  <a:cubicBezTo>
                    <a:pt x="107950" y="4013200"/>
                    <a:pt x="101600" y="3964940"/>
                    <a:pt x="101600" y="3915410"/>
                  </a:cubicBezTo>
                  <a:cubicBezTo>
                    <a:pt x="102870" y="3846830"/>
                    <a:pt x="107950" y="3779520"/>
                    <a:pt x="111760" y="3712210"/>
                  </a:cubicBezTo>
                  <a:cubicBezTo>
                    <a:pt x="121920" y="3511550"/>
                    <a:pt x="127000" y="3310890"/>
                    <a:pt x="111760" y="3110230"/>
                  </a:cubicBezTo>
                  <a:cubicBezTo>
                    <a:pt x="97790" y="2929890"/>
                    <a:pt x="85090" y="2750820"/>
                    <a:pt x="71120" y="2570480"/>
                  </a:cubicBezTo>
                  <a:cubicBezTo>
                    <a:pt x="62230" y="2454910"/>
                    <a:pt x="50800" y="2340610"/>
                    <a:pt x="43180" y="2225040"/>
                  </a:cubicBezTo>
                  <a:cubicBezTo>
                    <a:pt x="38100" y="2148840"/>
                    <a:pt x="39370" y="2071370"/>
                    <a:pt x="34290" y="1995170"/>
                  </a:cubicBezTo>
                  <a:cubicBezTo>
                    <a:pt x="31750" y="1951990"/>
                    <a:pt x="17780" y="1910080"/>
                    <a:pt x="16510" y="1866900"/>
                  </a:cubicBezTo>
                  <a:cubicBezTo>
                    <a:pt x="11430" y="1762760"/>
                    <a:pt x="10160" y="1657350"/>
                    <a:pt x="7620" y="1551940"/>
                  </a:cubicBezTo>
                  <a:cubicBezTo>
                    <a:pt x="6350" y="1511300"/>
                    <a:pt x="0" y="1470660"/>
                    <a:pt x="1270" y="1430020"/>
                  </a:cubicBezTo>
                  <a:cubicBezTo>
                    <a:pt x="2540" y="1366520"/>
                    <a:pt x="10160" y="1303020"/>
                    <a:pt x="11430" y="1239520"/>
                  </a:cubicBezTo>
                  <a:cubicBezTo>
                    <a:pt x="12700" y="1165860"/>
                    <a:pt x="5080" y="1092200"/>
                    <a:pt x="7620" y="1019810"/>
                  </a:cubicBezTo>
                  <a:cubicBezTo>
                    <a:pt x="7620" y="949960"/>
                    <a:pt x="16510" y="881380"/>
                    <a:pt x="25400" y="811530"/>
                  </a:cubicBezTo>
                  <a:cubicBezTo>
                    <a:pt x="27940" y="787400"/>
                    <a:pt x="45720" y="765810"/>
                    <a:pt x="50800" y="741680"/>
                  </a:cubicBezTo>
                  <a:cubicBezTo>
                    <a:pt x="72390" y="622300"/>
                    <a:pt x="95250" y="502920"/>
                    <a:pt x="151130" y="392430"/>
                  </a:cubicBezTo>
                  <a:cubicBezTo>
                    <a:pt x="163830" y="368300"/>
                    <a:pt x="184150" y="346710"/>
                    <a:pt x="203200" y="327660"/>
                  </a:cubicBezTo>
                  <a:cubicBezTo>
                    <a:pt x="209550" y="321310"/>
                    <a:pt x="224790" y="325120"/>
                    <a:pt x="228600" y="325120"/>
                  </a:cubicBezTo>
                  <a:cubicBezTo>
                    <a:pt x="237490" y="308610"/>
                    <a:pt x="242570" y="292100"/>
                    <a:pt x="252730" y="284480"/>
                  </a:cubicBezTo>
                  <a:cubicBezTo>
                    <a:pt x="307340" y="242570"/>
                    <a:pt x="364490" y="212090"/>
                    <a:pt x="435610" y="204470"/>
                  </a:cubicBezTo>
                  <a:cubicBezTo>
                    <a:pt x="488950" y="198120"/>
                    <a:pt x="541020" y="175260"/>
                    <a:pt x="594360" y="162560"/>
                  </a:cubicBezTo>
                  <a:cubicBezTo>
                    <a:pt x="659130" y="147320"/>
                    <a:pt x="723900" y="129540"/>
                    <a:pt x="791210" y="120650"/>
                  </a:cubicBezTo>
                  <a:cubicBezTo>
                    <a:pt x="852170" y="113030"/>
                    <a:pt x="910590" y="96520"/>
                    <a:pt x="972820" y="91440"/>
                  </a:cubicBezTo>
                  <a:cubicBezTo>
                    <a:pt x="1036320" y="86360"/>
                    <a:pt x="1099820" y="71120"/>
                    <a:pt x="1164590" y="66040"/>
                  </a:cubicBezTo>
                  <a:cubicBezTo>
                    <a:pt x="1339850" y="53340"/>
                    <a:pt x="1516380" y="44450"/>
                    <a:pt x="1691640" y="34290"/>
                  </a:cubicBezTo>
                  <a:cubicBezTo>
                    <a:pt x="1734820" y="31750"/>
                    <a:pt x="1778000" y="34290"/>
                    <a:pt x="1821180" y="35560"/>
                  </a:cubicBezTo>
                  <a:cubicBezTo>
                    <a:pt x="1842770" y="36830"/>
                    <a:pt x="1864360" y="41910"/>
                    <a:pt x="1887220" y="44450"/>
                  </a:cubicBezTo>
                  <a:cubicBezTo>
                    <a:pt x="1897380" y="45720"/>
                    <a:pt x="1907540" y="41910"/>
                    <a:pt x="1917700" y="41910"/>
                  </a:cubicBezTo>
                  <a:cubicBezTo>
                    <a:pt x="1948180" y="41910"/>
                    <a:pt x="1979930" y="41910"/>
                    <a:pt x="2010410" y="40640"/>
                  </a:cubicBezTo>
                  <a:cubicBezTo>
                    <a:pt x="2068830" y="38100"/>
                    <a:pt x="2128520" y="31750"/>
                    <a:pt x="2186940" y="31750"/>
                  </a:cubicBezTo>
                  <a:cubicBezTo>
                    <a:pt x="2244090" y="31750"/>
                    <a:pt x="2301240" y="35560"/>
                    <a:pt x="2358390" y="38100"/>
                  </a:cubicBezTo>
                  <a:lnTo>
                    <a:pt x="2404110" y="38100"/>
                  </a:lnTo>
                  <a:cubicBezTo>
                    <a:pt x="2473960" y="35560"/>
                    <a:pt x="2542540" y="35560"/>
                    <a:pt x="2612390" y="31750"/>
                  </a:cubicBezTo>
                  <a:cubicBezTo>
                    <a:pt x="2679700" y="27940"/>
                    <a:pt x="2745740" y="19050"/>
                    <a:pt x="2813050" y="15240"/>
                  </a:cubicBezTo>
                  <a:cubicBezTo>
                    <a:pt x="2844800" y="12700"/>
                    <a:pt x="2877820" y="12700"/>
                    <a:pt x="2909570" y="19050"/>
                  </a:cubicBezTo>
                  <a:cubicBezTo>
                    <a:pt x="2957830" y="27940"/>
                    <a:pt x="3003550" y="33020"/>
                    <a:pt x="3051810" y="19050"/>
                  </a:cubicBezTo>
                  <a:cubicBezTo>
                    <a:pt x="3069590" y="13970"/>
                    <a:pt x="3092450" y="22860"/>
                    <a:pt x="3112770" y="25400"/>
                  </a:cubicBezTo>
                  <a:cubicBezTo>
                    <a:pt x="3121660" y="26670"/>
                    <a:pt x="3131820" y="29210"/>
                    <a:pt x="3136900" y="25400"/>
                  </a:cubicBezTo>
                  <a:cubicBezTo>
                    <a:pt x="3171190" y="0"/>
                    <a:pt x="3202940" y="6350"/>
                    <a:pt x="3235960" y="27940"/>
                  </a:cubicBezTo>
                  <a:cubicBezTo>
                    <a:pt x="3239770" y="30480"/>
                    <a:pt x="3249930" y="24130"/>
                    <a:pt x="3257550" y="24130"/>
                  </a:cubicBezTo>
                  <a:cubicBezTo>
                    <a:pt x="3288030" y="24130"/>
                    <a:pt x="3318510" y="24130"/>
                    <a:pt x="3350260" y="25400"/>
                  </a:cubicBezTo>
                  <a:cubicBezTo>
                    <a:pt x="3373120" y="26670"/>
                    <a:pt x="3394710" y="34290"/>
                    <a:pt x="3417570" y="36830"/>
                  </a:cubicBezTo>
                  <a:cubicBezTo>
                    <a:pt x="3467100" y="43180"/>
                    <a:pt x="3517900" y="53340"/>
                    <a:pt x="3568700" y="53340"/>
                  </a:cubicBezTo>
                  <a:cubicBezTo>
                    <a:pt x="3663950" y="54610"/>
                    <a:pt x="3759200" y="58420"/>
                    <a:pt x="3853180" y="78740"/>
                  </a:cubicBezTo>
                  <a:cubicBezTo>
                    <a:pt x="3940809" y="97790"/>
                    <a:pt x="4030980" y="97790"/>
                    <a:pt x="4119880" y="113030"/>
                  </a:cubicBezTo>
                  <a:cubicBezTo>
                    <a:pt x="4173220" y="121920"/>
                    <a:pt x="4227830" y="138430"/>
                    <a:pt x="4273550" y="165100"/>
                  </a:cubicBezTo>
                  <a:cubicBezTo>
                    <a:pt x="4323080" y="193040"/>
                    <a:pt x="4361180" y="238760"/>
                    <a:pt x="4405630" y="276860"/>
                  </a:cubicBezTo>
                  <a:cubicBezTo>
                    <a:pt x="4422139" y="290830"/>
                    <a:pt x="4446270" y="300990"/>
                    <a:pt x="4457700" y="318770"/>
                  </a:cubicBezTo>
                  <a:cubicBezTo>
                    <a:pt x="4490720" y="367030"/>
                    <a:pt x="4519930" y="417830"/>
                    <a:pt x="4549140" y="468630"/>
                  </a:cubicBezTo>
                  <a:cubicBezTo>
                    <a:pt x="4570730" y="505460"/>
                    <a:pt x="4592320" y="543560"/>
                    <a:pt x="4608830" y="581660"/>
                  </a:cubicBezTo>
                  <a:cubicBezTo>
                    <a:pt x="4626610" y="626110"/>
                    <a:pt x="4640580" y="671830"/>
                    <a:pt x="4654550" y="718820"/>
                  </a:cubicBezTo>
                  <a:cubicBezTo>
                    <a:pt x="4676140" y="792480"/>
                    <a:pt x="4701540" y="866140"/>
                    <a:pt x="4715510" y="942340"/>
                  </a:cubicBezTo>
                  <a:cubicBezTo>
                    <a:pt x="4735830" y="1049020"/>
                    <a:pt x="4745990" y="1158240"/>
                    <a:pt x="4761230" y="1266190"/>
                  </a:cubicBezTo>
                  <a:cubicBezTo>
                    <a:pt x="4766310" y="1301750"/>
                    <a:pt x="4772660" y="1337310"/>
                    <a:pt x="4775200" y="1372870"/>
                  </a:cubicBezTo>
                  <a:cubicBezTo>
                    <a:pt x="4782820" y="1474470"/>
                    <a:pt x="4787900" y="1574800"/>
                    <a:pt x="4794250" y="1676400"/>
                  </a:cubicBezTo>
                  <a:cubicBezTo>
                    <a:pt x="4803140" y="1802130"/>
                    <a:pt x="4815840" y="1926590"/>
                    <a:pt x="4822190" y="2052320"/>
                  </a:cubicBezTo>
                  <a:cubicBezTo>
                    <a:pt x="4828540" y="2172970"/>
                    <a:pt x="4833620" y="2294890"/>
                    <a:pt x="4831080" y="2416810"/>
                  </a:cubicBezTo>
                  <a:cubicBezTo>
                    <a:pt x="4827270" y="2620010"/>
                    <a:pt x="4817110" y="2821940"/>
                    <a:pt x="4806950" y="3025140"/>
                  </a:cubicBezTo>
                  <a:cubicBezTo>
                    <a:pt x="4800600" y="3150870"/>
                    <a:pt x="4791710" y="3275330"/>
                    <a:pt x="4779010" y="3399790"/>
                  </a:cubicBezTo>
                  <a:cubicBezTo>
                    <a:pt x="4766310" y="3524250"/>
                    <a:pt x="4747260" y="3647440"/>
                    <a:pt x="4733290" y="3771900"/>
                  </a:cubicBezTo>
                  <a:cubicBezTo>
                    <a:pt x="4723130" y="3858260"/>
                    <a:pt x="4720590" y="3944620"/>
                    <a:pt x="4709160" y="4029710"/>
                  </a:cubicBezTo>
                  <a:cubicBezTo>
                    <a:pt x="4699000" y="4107180"/>
                    <a:pt x="4660900" y="4175760"/>
                    <a:pt x="4610100" y="4232910"/>
                  </a:cubicBezTo>
                  <a:cubicBezTo>
                    <a:pt x="4568191" y="4281170"/>
                    <a:pt x="4535170" y="4335780"/>
                    <a:pt x="4491991" y="4382770"/>
                  </a:cubicBezTo>
                  <a:cubicBezTo>
                    <a:pt x="4453891" y="4424679"/>
                    <a:pt x="4411981" y="4466590"/>
                    <a:pt x="4345941" y="4467860"/>
                  </a:cubicBezTo>
                  <a:cubicBezTo>
                    <a:pt x="4330700" y="4467860"/>
                    <a:pt x="4316731" y="4483100"/>
                    <a:pt x="4301491" y="4490720"/>
                  </a:cubicBezTo>
                  <a:cubicBezTo>
                    <a:pt x="4236720" y="4518660"/>
                    <a:pt x="4169411" y="4542790"/>
                    <a:pt x="4105911" y="4573270"/>
                  </a:cubicBezTo>
                  <a:cubicBezTo>
                    <a:pt x="3989070" y="4629150"/>
                    <a:pt x="3863341" y="4638040"/>
                    <a:pt x="3737611" y="4643120"/>
                  </a:cubicBezTo>
                  <a:cubicBezTo>
                    <a:pt x="3689351" y="4645660"/>
                    <a:pt x="3639820" y="4641850"/>
                    <a:pt x="3591561" y="4645660"/>
                  </a:cubicBezTo>
                  <a:cubicBezTo>
                    <a:pt x="3567431" y="4646930"/>
                    <a:pt x="3544570" y="4658360"/>
                    <a:pt x="3521711" y="4663440"/>
                  </a:cubicBezTo>
                  <a:cubicBezTo>
                    <a:pt x="3511551" y="4665980"/>
                    <a:pt x="3501391" y="4664710"/>
                    <a:pt x="3489961" y="4665980"/>
                  </a:cubicBezTo>
                  <a:cubicBezTo>
                    <a:pt x="3474720" y="4667250"/>
                    <a:pt x="3459481" y="4671060"/>
                    <a:pt x="3444241" y="4669790"/>
                  </a:cubicBezTo>
                  <a:cubicBezTo>
                    <a:pt x="3429000" y="4667250"/>
                    <a:pt x="3418841" y="4662170"/>
                    <a:pt x="3416300" y="4662170"/>
                  </a:cubicBezTo>
                  <a:close/>
                </a:path>
              </a:pathLst>
            </a:custGeom>
            <a:blipFill>
              <a:blip r:embed="rId14"/>
              <a:stretch>
                <a:fillRect l="0" r="0" t="-1694" b="-1694"/>
              </a:stretch>
            </a:blipFill>
          </p:spPr>
        </p:sp>
      </p:grpSp>
      <p:sp>
        <p:nvSpPr>
          <p:cNvPr name="TextBox 16" id="16"/>
          <p:cNvSpPr txBox="true"/>
          <p:nvPr/>
        </p:nvSpPr>
        <p:spPr>
          <a:xfrm rot="0">
            <a:off x="164395" y="279849"/>
            <a:ext cx="5087268" cy="2167507"/>
          </a:xfrm>
          <a:prstGeom prst="rect">
            <a:avLst/>
          </a:prstGeom>
        </p:spPr>
        <p:txBody>
          <a:bodyPr anchor="t" rtlCol="false" tIns="0" lIns="0" bIns="0" rIns="0">
            <a:spAutoFit/>
          </a:bodyPr>
          <a:lstStyle/>
          <a:p>
            <a:pPr algn="ctr">
              <a:lnSpc>
                <a:spcPts val="5672"/>
              </a:lnSpc>
            </a:pPr>
            <a:r>
              <a:rPr lang="en-US" sz="4727">
                <a:solidFill>
                  <a:srgbClr val="1D1D1B"/>
                </a:solidFill>
                <a:latin typeface="More Sugar"/>
              </a:rPr>
              <a:t>Haii!!</a:t>
            </a:r>
          </a:p>
          <a:p>
            <a:pPr algn="ctr">
              <a:lnSpc>
                <a:spcPts val="5672"/>
              </a:lnSpc>
            </a:pPr>
            <a:r>
              <a:rPr lang="en-US" sz="4727">
                <a:solidFill>
                  <a:srgbClr val="1D1D1B"/>
                </a:solidFill>
                <a:latin typeface="More Sugar"/>
              </a:rPr>
              <a:t>Berikut Anggota Kelompok Kami:</a:t>
            </a:r>
          </a:p>
        </p:txBody>
      </p:sp>
      <p:sp>
        <p:nvSpPr>
          <p:cNvPr name="TextBox 17" id="17"/>
          <p:cNvSpPr txBox="true"/>
          <p:nvPr/>
        </p:nvSpPr>
        <p:spPr>
          <a:xfrm rot="0">
            <a:off x="9938753" y="1723455"/>
            <a:ext cx="6860042" cy="1438275"/>
          </a:xfrm>
          <a:prstGeom prst="rect">
            <a:avLst/>
          </a:prstGeom>
        </p:spPr>
        <p:txBody>
          <a:bodyPr anchor="t" rtlCol="false" tIns="0" lIns="0" bIns="0" rIns="0">
            <a:spAutoFit/>
          </a:bodyPr>
          <a:lstStyle/>
          <a:p>
            <a:pPr algn="just">
              <a:lnSpc>
                <a:spcPts val="5672"/>
              </a:lnSpc>
            </a:pPr>
            <a:r>
              <a:rPr lang="en-US" sz="4727">
                <a:solidFill>
                  <a:srgbClr val="1D1D1B"/>
                </a:solidFill>
                <a:latin typeface="More Sugar"/>
              </a:rPr>
              <a:t>Moch. Aditya Suhendar</a:t>
            </a:r>
          </a:p>
          <a:p>
            <a:pPr algn="just">
              <a:lnSpc>
                <a:spcPts val="5672"/>
              </a:lnSpc>
            </a:pPr>
            <a:r>
              <a:rPr lang="en-US" sz="4727">
                <a:solidFill>
                  <a:srgbClr val="1D1D1B"/>
                </a:solidFill>
                <a:latin typeface="More Sugar"/>
              </a:rPr>
              <a:t>120450058</a:t>
            </a:r>
          </a:p>
        </p:txBody>
      </p:sp>
      <p:sp>
        <p:nvSpPr>
          <p:cNvPr name="TextBox 18" id="18"/>
          <p:cNvSpPr txBox="true"/>
          <p:nvPr/>
        </p:nvSpPr>
        <p:spPr>
          <a:xfrm rot="0">
            <a:off x="2197748" y="8688690"/>
            <a:ext cx="3176964" cy="885678"/>
          </a:xfrm>
          <a:prstGeom prst="rect">
            <a:avLst/>
          </a:prstGeom>
        </p:spPr>
        <p:txBody>
          <a:bodyPr anchor="t" rtlCol="false" tIns="0" lIns="0" bIns="0" rIns="0">
            <a:spAutoFit/>
          </a:bodyPr>
          <a:lstStyle/>
          <a:p>
            <a:pPr>
              <a:lnSpc>
                <a:spcPts val="3514"/>
              </a:lnSpc>
            </a:pPr>
            <a:r>
              <a:rPr lang="en-US" sz="2929">
                <a:solidFill>
                  <a:srgbClr val="1D1D1B"/>
                </a:solidFill>
                <a:latin typeface="More Sugar"/>
              </a:rPr>
              <a:t>Alpina Damayanti</a:t>
            </a:r>
          </a:p>
          <a:p>
            <a:pPr algn="ctr">
              <a:lnSpc>
                <a:spcPts val="3514"/>
              </a:lnSpc>
            </a:pPr>
            <a:r>
              <a:rPr lang="en-US" sz="2929">
                <a:solidFill>
                  <a:srgbClr val="1D1D1B"/>
                </a:solidFill>
                <a:latin typeface="More Sugar"/>
              </a:rPr>
              <a:t>120450054</a:t>
            </a:r>
          </a:p>
        </p:txBody>
      </p:sp>
      <p:sp>
        <p:nvSpPr>
          <p:cNvPr name="TextBox 19" id="19"/>
          <p:cNvSpPr txBox="true"/>
          <p:nvPr/>
        </p:nvSpPr>
        <p:spPr>
          <a:xfrm rot="0">
            <a:off x="6428992" y="8679092"/>
            <a:ext cx="2919829" cy="895277"/>
          </a:xfrm>
          <a:prstGeom prst="rect">
            <a:avLst/>
          </a:prstGeom>
        </p:spPr>
        <p:txBody>
          <a:bodyPr anchor="t" rtlCol="false" tIns="0" lIns="0" bIns="0" rIns="0">
            <a:spAutoFit/>
          </a:bodyPr>
          <a:lstStyle/>
          <a:p>
            <a:pPr>
              <a:lnSpc>
                <a:spcPts val="3596"/>
              </a:lnSpc>
            </a:pPr>
            <a:r>
              <a:rPr lang="en-US" sz="2997">
                <a:solidFill>
                  <a:srgbClr val="1D1D1B"/>
                </a:solidFill>
                <a:latin typeface="More Sugar"/>
              </a:rPr>
              <a:t>Hanna Septiani</a:t>
            </a:r>
          </a:p>
          <a:p>
            <a:pPr algn="ctr">
              <a:lnSpc>
                <a:spcPts val="3596"/>
              </a:lnSpc>
            </a:pPr>
            <a:r>
              <a:rPr lang="en-US" sz="2997">
                <a:solidFill>
                  <a:srgbClr val="1D1D1B"/>
                </a:solidFill>
                <a:latin typeface="More Sugar"/>
              </a:rPr>
              <a:t>120450064</a:t>
            </a:r>
          </a:p>
        </p:txBody>
      </p:sp>
      <p:sp>
        <p:nvSpPr>
          <p:cNvPr name="TextBox 20" id="20"/>
          <p:cNvSpPr txBox="true"/>
          <p:nvPr/>
        </p:nvSpPr>
        <p:spPr>
          <a:xfrm rot="0">
            <a:off x="9822279" y="8650444"/>
            <a:ext cx="4121872" cy="923925"/>
          </a:xfrm>
          <a:prstGeom prst="rect">
            <a:avLst/>
          </a:prstGeom>
        </p:spPr>
        <p:txBody>
          <a:bodyPr anchor="t" rtlCol="false" tIns="0" lIns="0" bIns="0" rIns="0">
            <a:spAutoFit/>
          </a:bodyPr>
          <a:lstStyle/>
          <a:p>
            <a:pPr>
              <a:lnSpc>
                <a:spcPts val="3656"/>
              </a:lnSpc>
            </a:pPr>
            <a:r>
              <a:rPr lang="en-US" sz="3046">
                <a:solidFill>
                  <a:srgbClr val="1D1D1B"/>
                </a:solidFill>
                <a:latin typeface="More Sugar"/>
              </a:rPr>
              <a:t>Adisya Ridia Nurahma</a:t>
            </a:r>
          </a:p>
          <a:p>
            <a:pPr algn="ctr">
              <a:lnSpc>
                <a:spcPts val="3656"/>
              </a:lnSpc>
            </a:pPr>
            <a:r>
              <a:rPr lang="en-US" sz="3046">
                <a:solidFill>
                  <a:srgbClr val="1D1D1B"/>
                </a:solidFill>
                <a:latin typeface="More Sugar"/>
              </a:rPr>
              <a:t>120450056</a:t>
            </a:r>
          </a:p>
        </p:txBody>
      </p:sp>
      <p:sp>
        <p:nvSpPr>
          <p:cNvPr name="TextBox 21" id="21"/>
          <p:cNvSpPr txBox="true"/>
          <p:nvPr/>
        </p:nvSpPr>
        <p:spPr>
          <a:xfrm rot="0">
            <a:off x="14332962" y="8795510"/>
            <a:ext cx="2926338" cy="778859"/>
          </a:xfrm>
          <a:prstGeom prst="rect">
            <a:avLst/>
          </a:prstGeom>
        </p:spPr>
        <p:txBody>
          <a:bodyPr anchor="t" rtlCol="false" tIns="0" lIns="0" bIns="0" rIns="0">
            <a:spAutoFit/>
          </a:bodyPr>
          <a:lstStyle/>
          <a:p>
            <a:pPr>
              <a:lnSpc>
                <a:spcPts val="3087"/>
              </a:lnSpc>
            </a:pPr>
            <a:r>
              <a:rPr lang="en-US" sz="2573">
                <a:solidFill>
                  <a:srgbClr val="1D1D1B"/>
                </a:solidFill>
                <a:latin typeface="More Sugar"/>
              </a:rPr>
              <a:t>Masayu Franstika</a:t>
            </a:r>
          </a:p>
          <a:p>
            <a:pPr algn="ctr">
              <a:lnSpc>
                <a:spcPts val="3087"/>
              </a:lnSpc>
            </a:pPr>
            <a:r>
              <a:rPr lang="en-US" sz="2573">
                <a:solidFill>
                  <a:srgbClr val="1D1D1B"/>
                </a:solidFill>
                <a:latin typeface="More Sugar"/>
              </a:rPr>
              <a:t>120450016</a:t>
            </a:r>
          </a:p>
        </p:txBody>
      </p:sp>
      <p:sp>
        <p:nvSpPr>
          <p:cNvPr name="TextBox 22" id="22"/>
          <p:cNvSpPr txBox="true"/>
          <p:nvPr/>
        </p:nvSpPr>
        <p:spPr>
          <a:xfrm rot="0">
            <a:off x="9822279" y="671512"/>
            <a:ext cx="6860042" cy="714375"/>
          </a:xfrm>
          <a:prstGeom prst="rect">
            <a:avLst/>
          </a:prstGeom>
        </p:spPr>
        <p:txBody>
          <a:bodyPr anchor="t" rtlCol="false" tIns="0" lIns="0" bIns="0" rIns="0">
            <a:spAutoFit/>
          </a:bodyPr>
          <a:lstStyle/>
          <a:p>
            <a:pPr algn="just">
              <a:lnSpc>
                <a:spcPts val="5672"/>
              </a:lnSpc>
            </a:pPr>
            <a:r>
              <a:rPr lang="en-US" sz="4727">
                <a:solidFill>
                  <a:srgbClr val="1D1D1B"/>
                </a:solidFill>
                <a:latin typeface="More Sugar Thin"/>
              </a:rPr>
              <a:t>Ketua Kelompok :</a:t>
            </a:r>
          </a:p>
        </p:txBody>
      </p:sp>
      <p:sp>
        <p:nvSpPr>
          <p:cNvPr name="TextBox 23" id="23"/>
          <p:cNvSpPr txBox="true"/>
          <p:nvPr/>
        </p:nvSpPr>
        <p:spPr>
          <a:xfrm rot="0">
            <a:off x="599755" y="4033031"/>
            <a:ext cx="5433917" cy="714375"/>
          </a:xfrm>
          <a:prstGeom prst="rect">
            <a:avLst/>
          </a:prstGeom>
        </p:spPr>
        <p:txBody>
          <a:bodyPr anchor="t" rtlCol="false" tIns="0" lIns="0" bIns="0" rIns="0">
            <a:spAutoFit/>
          </a:bodyPr>
          <a:lstStyle/>
          <a:p>
            <a:pPr algn="just">
              <a:lnSpc>
                <a:spcPts val="5672"/>
              </a:lnSpc>
            </a:pPr>
            <a:r>
              <a:rPr lang="en-US" sz="4727">
                <a:solidFill>
                  <a:srgbClr val="1D1D1B"/>
                </a:solidFill>
                <a:latin typeface="More Sugar Thin"/>
              </a:rPr>
              <a:t>Anggota Kelompok :</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1DBCBA"/>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3729844">
            <a:off x="14107125" y="-2036071"/>
            <a:ext cx="5284994" cy="5227340"/>
          </a:xfrm>
          <a:prstGeom prst="rect">
            <a:avLst/>
          </a:prstGeom>
        </p:spPr>
      </p:pic>
      <p:pic>
        <p:nvPicPr>
          <p:cNvPr name="Picture 3" id="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3729844">
            <a:off x="-1400194" y="5456181"/>
            <a:ext cx="5284994" cy="5227340"/>
          </a:xfrm>
          <a:prstGeom prst="rect">
            <a:avLst/>
          </a:prstGeom>
        </p:spPr>
      </p:pic>
      <p:pic>
        <p:nvPicPr>
          <p:cNvPr name="Picture 4" id="4"/>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6439864">
            <a:off x="15521944" y="7070806"/>
            <a:ext cx="3174389" cy="3729091"/>
          </a:xfrm>
          <a:prstGeom prst="rect">
            <a:avLst/>
          </a:prstGeom>
        </p:spPr>
      </p:pic>
      <p:pic>
        <p:nvPicPr>
          <p:cNvPr name="Picture 5" id="5"/>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6065136">
            <a:off x="-344891" y="195300"/>
            <a:ext cx="3174389" cy="3729091"/>
          </a:xfrm>
          <a:prstGeom prst="rect">
            <a:avLst/>
          </a:prstGeom>
        </p:spPr>
      </p:pic>
      <p:grpSp>
        <p:nvGrpSpPr>
          <p:cNvPr name="Group 6" id="6"/>
          <p:cNvGrpSpPr/>
          <p:nvPr/>
        </p:nvGrpSpPr>
        <p:grpSpPr>
          <a:xfrm rot="0">
            <a:off x="959083" y="1269471"/>
            <a:ext cx="16369834" cy="7748057"/>
            <a:chOff x="0" y="0"/>
            <a:chExt cx="7234655" cy="3424257"/>
          </a:xfrm>
        </p:grpSpPr>
        <p:sp>
          <p:nvSpPr>
            <p:cNvPr name="Freeform 7" id="7"/>
            <p:cNvSpPr/>
            <p:nvPr/>
          </p:nvSpPr>
          <p:spPr>
            <a:xfrm>
              <a:off x="-9098" y="-6509"/>
              <a:ext cx="7248986" cy="3456311"/>
            </a:xfrm>
            <a:custGeom>
              <a:avLst/>
              <a:gdLst/>
              <a:ahLst/>
              <a:cxnLst/>
              <a:rect r="r" b="b" t="t" l="l"/>
              <a:pathLst>
                <a:path h="3456311" w="7248986">
                  <a:moveTo>
                    <a:pt x="63030" y="2862758"/>
                  </a:moveTo>
                  <a:cubicBezTo>
                    <a:pt x="63030" y="2862758"/>
                    <a:pt x="0" y="2616193"/>
                    <a:pt x="10218" y="1214762"/>
                  </a:cubicBezTo>
                  <a:cubicBezTo>
                    <a:pt x="18651" y="990971"/>
                    <a:pt x="65033" y="645332"/>
                    <a:pt x="65033" y="645332"/>
                  </a:cubicBezTo>
                  <a:cubicBezTo>
                    <a:pt x="82233" y="502466"/>
                    <a:pt x="56685" y="337866"/>
                    <a:pt x="181385" y="223925"/>
                  </a:cubicBezTo>
                  <a:cubicBezTo>
                    <a:pt x="346794" y="72788"/>
                    <a:pt x="621643" y="0"/>
                    <a:pt x="6355913" y="6965"/>
                  </a:cubicBezTo>
                  <a:lnTo>
                    <a:pt x="6355914" y="6965"/>
                  </a:lnTo>
                  <a:cubicBezTo>
                    <a:pt x="6572661" y="16819"/>
                    <a:pt x="6776976" y="36481"/>
                    <a:pt x="6911164" y="101690"/>
                  </a:cubicBezTo>
                  <a:cubicBezTo>
                    <a:pt x="7167210" y="226120"/>
                    <a:pt x="7248986" y="459160"/>
                    <a:pt x="7243498" y="704684"/>
                  </a:cubicBezTo>
                  <a:cubicBezTo>
                    <a:pt x="7243498" y="704684"/>
                    <a:pt x="7200209" y="1013073"/>
                    <a:pt x="7207643" y="1248607"/>
                  </a:cubicBezTo>
                  <a:cubicBezTo>
                    <a:pt x="7214767" y="2604559"/>
                    <a:pt x="7221923" y="2800162"/>
                    <a:pt x="7221923" y="2800162"/>
                  </a:cubicBezTo>
                  <a:cubicBezTo>
                    <a:pt x="7205242" y="3015894"/>
                    <a:pt x="7090598" y="3226506"/>
                    <a:pt x="6893728" y="3338130"/>
                  </a:cubicBezTo>
                  <a:cubicBezTo>
                    <a:pt x="6743377" y="3423379"/>
                    <a:pt x="6545346" y="3438476"/>
                    <a:pt x="5200663" y="3427735"/>
                  </a:cubicBezTo>
                  <a:lnTo>
                    <a:pt x="5200592" y="3427735"/>
                  </a:lnTo>
                  <a:cubicBezTo>
                    <a:pt x="645952" y="3422458"/>
                    <a:pt x="384604" y="3456311"/>
                    <a:pt x="254278" y="3347153"/>
                  </a:cubicBezTo>
                  <a:cubicBezTo>
                    <a:pt x="145767" y="3256268"/>
                    <a:pt x="81795" y="3062957"/>
                    <a:pt x="63030" y="2862758"/>
                  </a:cubicBezTo>
                  <a:close/>
                </a:path>
              </a:pathLst>
            </a:custGeom>
            <a:solidFill>
              <a:srgbClr val="FFF9E8"/>
            </a:solidFill>
          </p:spPr>
        </p:sp>
      </p:grpSp>
      <p:pic>
        <p:nvPicPr>
          <p:cNvPr name="Picture 8" id="8"/>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7660893">
            <a:off x="16598890" y="4238232"/>
            <a:ext cx="1320819" cy="2615484"/>
          </a:xfrm>
          <a:prstGeom prst="rect">
            <a:avLst/>
          </a:prstGeom>
        </p:spPr>
      </p:pic>
      <p:pic>
        <p:nvPicPr>
          <p:cNvPr name="Picture 9" id="9"/>
          <p:cNvPicPr>
            <a:picLocks noChangeAspect="true"/>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l="0" t="0" r="0" b="0"/>
          <a:stretch>
            <a:fillRect/>
          </a:stretch>
        </p:blipFill>
        <p:spPr>
          <a:xfrm flipH="false" flipV="false" rot="0">
            <a:off x="16607246" y="3908088"/>
            <a:ext cx="1003786" cy="985535"/>
          </a:xfrm>
          <a:prstGeom prst="rect">
            <a:avLst/>
          </a:prstGeom>
        </p:spPr>
      </p:pic>
      <p:pic>
        <p:nvPicPr>
          <p:cNvPr name="Picture 10" id="10"/>
          <p:cNvPicPr>
            <a:picLocks noChangeAspect="true"/>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l="0" t="0" r="0" b="0"/>
          <a:stretch>
            <a:fillRect/>
          </a:stretch>
        </p:blipFill>
        <p:spPr>
          <a:xfrm flipH="false" flipV="false" rot="0">
            <a:off x="-314673" y="3149223"/>
            <a:ext cx="1003786" cy="985535"/>
          </a:xfrm>
          <a:prstGeom prst="rect">
            <a:avLst/>
          </a:prstGeom>
        </p:spPr>
      </p:pic>
      <p:pic>
        <p:nvPicPr>
          <p:cNvPr name="Picture 11" id="11"/>
          <p:cNvPicPr>
            <a:picLocks noChangeAspect="true"/>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l="0" t="0" r="0" b="0"/>
          <a:stretch>
            <a:fillRect/>
          </a:stretch>
        </p:blipFill>
        <p:spPr>
          <a:xfrm flipH="false" flipV="false" rot="10337773">
            <a:off x="15410621" y="6981335"/>
            <a:ext cx="1695489" cy="1695489"/>
          </a:xfrm>
          <a:prstGeom prst="rect">
            <a:avLst/>
          </a:prstGeom>
        </p:spPr>
      </p:pic>
      <p:pic>
        <p:nvPicPr>
          <p:cNvPr name="Picture 12" id="12"/>
          <p:cNvPicPr>
            <a:picLocks noChangeAspect="true"/>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l="0" t="0" r="0" b="0"/>
          <a:stretch>
            <a:fillRect/>
          </a:stretch>
        </p:blipFill>
        <p:spPr>
          <a:xfrm flipH="false" flipV="false" rot="-1719259">
            <a:off x="17415401" y="2137312"/>
            <a:ext cx="577316" cy="995372"/>
          </a:xfrm>
          <a:prstGeom prst="rect">
            <a:avLst/>
          </a:prstGeom>
        </p:spPr>
      </p:pic>
      <p:pic>
        <p:nvPicPr>
          <p:cNvPr name="Picture 13" id="13"/>
          <p:cNvPicPr>
            <a:picLocks noChangeAspect="true"/>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l="0" t="0" r="0" b="0"/>
          <a:stretch>
            <a:fillRect/>
          </a:stretch>
        </p:blipFill>
        <p:spPr>
          <a:xfrm flipH="false" flipV="false" rot="-2636201">
            <a:off x="400455" y="531014"/>
            <a:ext cx="577316" cy="995372"/>
          </a:xfrm>
          <a:prstGeom prst="rect">
            <a:avLst/>
          </a:prstGeom>
        </p:spPr>
      </p:pic>
      <p:sp>
        <p:nvSpPr>
          <p:cNvPr name="TextBox 14" id="14"/>
          <p:cNvSpPr txBox="true"/>
          <p:nvPr/>
        </p:nvSpPr>
        <p:spPr>
          <a:xfrm rot="0">
            <a:off x="1242303" y="460499"/>
            <a:ext cx="5393771" cy="814346"/>
          </a:xfrm>
          <a:prstGeom prst="rect">
            <a:avLst/>
          </a:prstGeom>
        </p:spPr>
        <p:txBody>
          <a:bodyPr anchor="t" rtlCol="false" tIns="0" lIns="0" bIns="0" rIns="0">
            <a:spAutoFit/>
          </a:bodyPr>
          <a:lstStyle/>
          <a:p>
            <a:pPr>
              <a:lnSpc>
                <a:spcPts val="6337"/>
              </a:lnSpc>
            </a:pPr>
            <a:r>
              <a:rPr lang="en-US" sz="5280">
                <a:solidFill>
                  <a:srgbClr val="1D1D1B"/>
                </a:solidFill>
                <a:latin typeface="More Sugar Bold"/>
              </a:rPr>
              <a:t>PENDAHULUAN</a:t>
            </a:r>
          </a:p>
        </p:txBody>
      </p:sp>
      <p:sp>
        <p:nvSpPr>
          <p:cNvPr name="TextBox 15" id="15"/>
          <p:cNvSpPr txBox="true"/>
          <p:nvPr/>
        </p:nvSpPr>
        <p:spPr>
          <a:xfrm rot="0">
            <a:off x="1748545" y="1455939"/>
            <a:ext cx="14509821" cy="8122920"/>
          </a:xfrm>
          <a:prstGeom prst="rect">
            <a:avLst/>
          </a:prstGeom>
        </p:spPr>
        <p:txBody>
          <a:bodyPr anchor="t" rtlCol="false" tIns="0" lIns="0" bIns="0" rIns="0">
            <a:spAutoFit/>
          </a:bodyPr>
          <a:lstStyle/>
          <a:p>
            <a:pPr>
              <a:lnSpc>
                <a:spcPts val="4305"/>
              </a:lnSpc>
              <a:spcBef>
                <a:spcPct val="0"/>
              </a:spcBef>
            </a:pPr>
            <a:r>
              <a:rPr lang="en-US" sz="3075">
                <a:solidFill>
                  <a:srgbClr val="1D1D1B"/>
                </a:solidFill>
                <a:latin typeface="More Sugar Thin"/>
              </a:rPr>
              <a:t>S</a:t>
            </a:r>
            <a:r>
              <a:rPr lang="en-US" sz="3075">
                <a:solidFill>
                  <a:srgbClr val="1D1D1B"/>
                </a:solidFill>
                <a:latin typeface="More Sugar Thin"/>
              </a:rPr>
              <a:t>aham adalah salah satu instrumen keuangan jangka panjang yang diperjual belikan di pasar modal dan merupakan salah satu alternatif investasi yang populer bagi investor di Indonesia. Saham merupakan surat berharga yang dikeluarkan oleh perusahaan dan sebagai tanda kepemilikan suatu perusahaan. Salah satu saham yang terdapat di pasar modal Amerika Serikat adalah saham Apple. Perusahaan dengan kode AAPL ini telah tercatat di dalam pasar modal sejak 12 Desember 1980 dengan bidang usaha teknologi dan inovasi.</a:t>
            </a:r>
          </a:p>
          <a:p>
            <a:pPr>
              <a:lnSpc>
                <a:spcPts val="4305"/>
              </a:lnSpc>
              <a:spcBef>
                <a:spcPct val="0"/>
              </a:spcBef>
            </a:pPr>
            <a:r>
              <a:rPr lang="en-US" sz="3075">
                <a:solidFill>
                  <a:srgbClr val="1D1D1B"/>
                </a:solidFill>
                <a:latin typeface="More Sugar Thin"/>
              </a:rPr>
              <a:t>  </a:t>
            </a:r>
          </a:p>
          <a:p>
            <a:pPr>
              <a:lnSpc>
                <a:spcPts val="4305"/>
              </a:lnSpc>
              <a:spcBef>
                <a:spcPct val="0"/>
              </a:spcBef>
            </a:pPr>
            <a:r>
              <a:rPr lang="en-US" sz="3075">
                <a:solidFill>
                  <a:srgbClr val="1D1D1B"/>
                </a:solidFill>
                <a:latin typeface="More Sugar Thin"/>
              </a:rPr>
              <a:t>Data yang digunakan adalah data pergerakan saham Apple (AAPL) dari Agustus 2016 sampai Agustus 2021 dengan total data sebanyak 1258 data. Untuk menganalisis data sebanyak ini menggunakan bantuan program Jupyter Notebook dengan bahasa pemrograman python. Dalam proses analisis menggunakan konsep Machine Learning dimana mesin mempelajari data historik dari pergerakan saham sebelumnya untuk memprediksi harga saham dimasa depan.</a:t>
            </a:r>
          </a:p>
          <a:p>
            <a:pPr>
              <a:lnSpc>
                <a:spcPts val="4305"/>
              </a:lnSpc>
              <a:spcBef>
                <a:spcPct val="0"/>
              </a:spcBef>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68CDCC"/>
        </a:solidFill>
      </p:bgPr>
    </p:bg>
    <p:spTree>
      <p:nvGrpSpPr>
        <p:cNvPr id="1" name=""/>
        <p:cNvGrpSpPr/>
        <p:nvPr/>
      </p:nvGrpSpPr>
      <p:grpSpPr>
        <a:xfrm>
          <a:off x="0" y="0"/>
          <a:ext cx="0" cy="0"/>
          <a:chOff x="0" y="0"/>
          <a:chExt cx="0" cy="0"/>
        </a:xfrm>
      </p:grpSpPr>
      <p:grpSp>
        <p:nvGrpSpPr>
          <p:cNvPr name="Group 2" id="2"/>
          <p:cNvGrpSpPr/>
          <p:nvPr/>
        </p:nvGrpSpPr>
        <p:grpSpPr>
          <a:xfrm rot="0">
            <a:off x="2243193" y="2145140"/>
            <a:ext cx="14317128" cy="6282997"/>
            <a:chOff x="0" y="0"/>
            <a:chExt cx="6327461" cy="2776773"/>
          </a:xfrm>
        </p:grpSpPr>
        <p:sp>
          <p:nvSpPr>
            <p:cNvPr name="Freeform 3" id="3"/>
            <p:cNvSpPr/>
            <p:nvPr/>
          </p:nvSpPr>
          <p:spPr>
            <a:xfrm>
              <a:off x="-9098" y="-6509"/>
              <a:ext cx="6341791" cy="2808827"/>
            </a:xfrm>
            <a:custGeom>
              <a:avLst/>
              <a:gdLst/>
              <a:ahLst/>
              <a:cxnLst/>
              <a:rect r="r" b="b" t="t" l="l"/>
              <a:pathLst>
                <a:path h="2808827" w="6341791">
                  <a:moveTo>
                    <a:pt x="63030" y="2215273"/>
                  </a:moveTo>
                  <a:cubicBezTo>
                    <a:pt x="63030" y="2215273"/>
                    <a:pt x="0" y="1968709"/>
                    <a:pt x="10218" y="1214762"/>
                  </a:cubicBezTo>
                  <a:cubicBezTo>
                    <a:pt x="18651" y="990971"/>
                    <a:pt x="65033" y="645332"/>
                    <a:pt x="65033" y="645332"/>
                  </a:cubicBezTo>
                  <a:cubicBezTo>
                    <a:pt x="82233" y="502466"/>
                    <a:pt x="56685" y="337866"/>
                    <a:pt x="181385" y="223925"/>
                  </a:cubicBezTo>
                  <a:cubicBezTo>
                    <a:pt x="346794" y="72788"/>
                    <a:pt x="621643" y="0"/>
                    <a:pt x="5448718" y="6965"/>
                  </a:cubicBezTo>
                  <a:lnTo>
                    <a:pt x="5448719" y="6965"/>
                  </a:lnTo>
                  <a:cubicBezTo>
                    <a:pt x="5665466" y="16819"/>
                    <a:pt x="5869781" y="36481"/>
                    <a:pt x="6003970" y="101690"/>
                  </a:cubicBezTo>
                  <a:cubicBezTo>
                    <a:pt x="6260016" y="226120"/>
                    <a:pt x="6341791" y="459160"/>
                    <a:pt x="6336303" y="704684"/>
                  </a:cubicBezTo>
                  <a:cubicBezTo>
                    <a:pt x="6336303" y="704684"/>
                    <a:pt x="6293015" y="1013073"/>
                    <a:pt x="6300449" y="1248607"/>
                  </a:cubicBezTo>
                  <a:cubicBezTo>
                    <a:pt x="6307572" y="1957075"/>
                    <a:pt x="6314729" y="2152678"/>
                    <a:pt x="6314729" y="2152678"/>
                  </a:cubicBezTo>
                  <a:cubicBezTo>
                    <a:pt x="6298047" y="2368410"/>
                    <a:pt x="6183403" y="2579022"/>
                    <a:pt x="5986534" y="2690646"/>
                  </a:cubicBezTo>
                  <a:cubicBezTo>
                    <a:pt x="5836182" y="2775894"/>
                    <a:pt x="5638151" y="2790992"/>
                    <a:pt x="4478174" y="2780251"/>
                  </a:cubicBezTo>
                  <a:lnTo>
                    <a:pt x="4478114" y="2780251"/>
                  </a:lnTo>
                  <a:cubicBezTo>
                    <a:pt x="645952" y="2774974"/>
                    <a:pt x="384604" y="2808827"/>
                    <a:pt x="254278" y="2699669"/>
                  </a:cubicBezTo>
                  <a:cubicBezTo>
                    <a:pt x="145767" y="2608784"/>
                    <a:pt x="81795" y="2415472"/>
                    <a:pt x="63030" y="2215273"/>
                  </a:cubicBezTo>
                  <a:close/>
                </a:path>
              </a:pathLst>
            </a:custGeom>
            <a:solidFill>
              <a:srgbClr val="FFF9E8"/>
            </a:solidFill>
          </p:spPr>
        </p:sp>
      </p:grpSp>
      <p:sp>
        <p:nvSpPr>
          <p:cNvPr name="TextBox 4" id="4"/>
          <p:cNvSpPr txBox="true"/>
          <p:nvPr/>
        </p:nvSpPr>
        <p:spPr>
          <a:xfrm rot="0">
            <a:off x="-1359796" y="689536"/>
            <a:ext cx="9233986" cy="1144040"/>
          </a:xfrm>
          <a:prstGeom prst="rect">
            <a:avLst/>
          </a:prstGeom>
        </p:spPr>
        <p:txBody>
          <a:bodyPr anchor="t" rtlCol="false" tIns="0" lIns="0" bIns="0" rIns="0">
            <a:spAutoFit/>
          </a:bodyPr>
          <a:lstStyle/>
          <a:p>
            <a:pPr algn="ctr">
              <a:lnSpc>
                <a:spcPts val="9008"/>
              </a:lnSpc>
            </a:pPr>
            <a:r>
              <a:rPr lang="en-US" sz="7506">
                <a:solidFill>
                  <a:srgbClr val="1D1D1B"/>
                </a:solidFill>
                <a:latin typeface="More Sugar Thin"/>
              </a:rPr>
              <a:t>Metode?</a:t>
            </a:r>
          </a:p>
        </p:txBody>
      </p:sp>
      <p:pic>
        <p:nvPicPr>
          <p:cNvPr name="Picture 5" id="5"/>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343821" y="4182026"/>
            <a:ext cx="3798745" cy="6199732"/>
          </a:xfrm>
          <a:prstGeom prst="rect">
            <a:avLst/>
          </a:prstGeom>
        </p:spPr>
      </p:pic>
      <p:pic>
        <p:nvPicPr>
          <p:cNvPr name="Picture 6" id="6"/>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1202647">
            <a:off x="15769636" y="593134"/>
            <a:ext cx="1581368" cy="1778635"/>
          </a:xfrm>
          <a:prstGeom prst="rect">
            <a:avLst/>
          </a:prstGeom>
        </p:spPr>
      </p:pic>
      <p:pic>
        <p:nvPicPr>
          <p:cNvPr name="Picture 7" id="7"/>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847616">
            <a:off x="605544" y="5652362"/>
            <a:ext cx="354021" cy="610382"/>
          </a:xfrm>
          <a:prstGeom prst="rect">
            <a:avLst/>
          </a:prstGeom>
        </p:spPr>
      </p:pic>
      <p:pic>
        <p:nvPicPr>
          <p:cNvPr name="Picture 8" id="8"/>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847616">
            <a:off x="17674307" y="384345"/>
            <a:ext cx="354021" cy="610382"/>
          </a:xfrm>
          <a:prstGeom prst="rect">
            <a:avLst/>
          </a:prstGeom>
        </p:spPr>
      </p:pic>
      <p:pic>
        <p:nvPicPr>
          <p:cNvPr name="Picture 9" id="9"/>
          <p:cNvPicPr>
            <a:picLocks noChangeAspect="true"/>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l="0" t="0" r="0" b="0"/>
          <a:stretch>
            <a:fillRect/>
          </a:stretch>
        </p:blipFill>
        <p:spPr>
          <a:xfrm flipH="false" flipV="false" rot="-1691220">
            <a:off x="423041" y="4304890"/>
            <a:ext cx="492924" cy="849869"/>
          </a:xfrm>
          <a:prstGeom prst="rect">
            <a:avLst/>
          </a:prstGeom>
        </p:spPr>
      </p:pic>
      <p:pic>
        <p:nvPicPr>
          <p:cNvPr name="Picture 10" id="10"/>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1691220">
            <a:off x="17480674" y="1548475"/>
            <a:ext cx="492924" cy="849869"/>
          </a:xfrm>
          <a:prstGeom prst="rect">
            <a:avLst/>
          </a:prstGeom>
        </p:spPr>
      </p:pic>
      <p:sp>
        <p:nvSpPr>
          <p:cNvPr name="TextBox 11" id="11"/>
          <p:cNvSpPr txBox="true"/>
          <p:nvPr/>
        </p:nvSpPr>
        <p:spPr>
          <a:xfrm rot="0">
            <a:off x="3806472" y="2231035"/>
            <a:ext cx="12393003" cy="6035007"/>
          </a:xfrm>
          <a:prstGeom prst="rect">
            <a:avLst/>
          </a:prstGeom>
        </p:spPr>
        <p:txBody>
          <a:bodyPr anchor="t" rtlCol="false" tIns="0" lIns="0" bIns="0" rIns="0">
            <a:spAutoFit/>
          </a:bodyPr>
          <a:lstStyle/>
          <a:p>
            <a:pPr algn="ctr">
              <a:lnSpc>
                <a:spcPts val="5345"/>
              </a:lnSpc>
              <a:spcBef>
                <a:spcPct val="0"/>
              </a:spcBef>
            </a:pPr>
            <a:r>
              <a:rPr lang="en-US" sz="3818">
                <a:solidFill>
                  <a:srgbClr val="1D1D1B"/>
                </a:solidFill>
                <a:latin typeface="More Sugar Thin"/>
              </a:rPr>
              <a:t>Analisis Time Series adalah analisis yang dilakukan berdasarkan data atau pengamatan yang berorientasi pada waktu atau kronologis pada variable yang diamati (Montgomery, Jennings, &amp; Kulahci, 2016). Analisis ini sangat berguna pada data yang perubahannya dipengaruhi oleh waktu atau pengamatan sebelumnya. Dalam pengembangannya Analisis Time Series banyak digunakan di beberapa bidang seperti bidang ekonomi, bidang keuangan, bidang transportasi dan masih banyak lagi.</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FF9E8"/>
        </a:solidFill>
      </p:bgPr>
    </p:bg>
    <p:spTree>
      <p:nvGrpSpPr>
        <p:cNvPr id="1" name=""/>
        <p:cNvGrpSpPr/>
        <p:nvPr/>
      </p:nvGrpSpPr>
      <p:grpSpPr>
        <a:xfrm>
          <a:off x="0" y="0"/>
          <a:ext cx="0" cy="0"/>
          <a:chOff x="0" y="0"/>
          <a:chExt cx="0" cy="0"/>
        </a:xfrm>
      </p:grpSpPr>
      <p:sp>
        <p:nvSpPr>
          <p:cNvPr name="TextBox 2" id="2"/>
          <p:cNvSpPr txBox="true"/>
          <p:nvPr/>
        </p:nvSpPr>
        <p:spPr>
          <a:xfrm rot="0">
            <a:off x="432401" y="2174168"/>
            <a:ext cx="13780196" cy="4883150"/>
          </a:xfrm>
          <a:prstGeom prst="rect">
            <a:avLst/>
          </a:prstGeom>
        </p:spPr>
        <p:txBody>
          <a:bodyPr anchor="t" rtlCol="false" tIns="0" lIns="0" bIns="0" rIns="0">
            <a:spAutoFit/>
          </a:bodyPr>
          <a:lstStyle/>
          <a:p>
            <a:pPr algn="just">
              <a:lnSpc>
                <a:spcPts val="4549"/>
              </a:lnSpc>
            </a:pPr>
            <a:r>
              <a:rPr lang="en-US" sz="3499">
                <a:solidFill>
                  <a:srgbClr val="1D1D1B"/>
                </a:solidFill>
                <a:latin typeface="More Sugar Thin"/>
              </a:rPr>
              <a:t>Seasonal Autoregressive Integrated Moving Average (SARIMA) merupakan suatu pengembangan dari model Autoregressive Moving Average (ARIMA) pada data runtun waktu yang memiliki pola musiman. Model SARIMA terdiri dari dua macam, yaitu model musiman saja ARIMA (P . D. Q)𝑆 dan model ARIMA multiplikatif musiman dan non musiman. Berikut model umum SARIMA:</a:t>
            </a:r>
          </a:p>
          <a:p>
            <a:pPr>
              <a:lnSpc>
                <a:spcPts val="3899"/>
              </a:lnSpc>
            </a:pPr>
          </a:p>
          <a:p>
            <a:pPr>
              <a:lnSpc>
                <a:spcPts val="3899"/>
              </a:lnSpc>
            </a:pPr>
          </a:p>
          <a:p>
            <a:pPr>
              <a:lnSpc>
                <a:spcPts val="3899"/>
              </a:lnSpc>
            </a:pPr>
          </a:p>
        </p:txBody>
      </p:sp>
      <p:pic>
        <p:nvPicPr>
          <p:cNvPr name="Picture 3" id="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2514759">
            <a:off x="14413763" y="-1390272"/>
            <a:ext cx="4891303" cy="4837944"/>
          </a:xfrm>
          <a:prstGeom prst="rect">
            <a:avLst/>
          </a:prstGeom>
        </p:spPr>
      </p:pic>
      <p:pic>
        <p:nvPicPr>
          <p:cNvPr name="Picture 4" id="4"/>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4593275">
            <a:off x="15272220" y="7678714"/>
            <a:ext cx="3174389" cy="3729091"/>
          </a:xfrm>
          <a:prstGeom prst="rect">
            <a:avLst/>
          </a:prstGeom>
        </p:spPr>
      </p:pic>
      <p:pic>
        <p:nvPicPr>
          <p:cNvPr name="Picture 5" id="5"/>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17102524" y="4882801"/>
            <a:ext cx="1003786" cy="985535"/>
          </a:xfrm>
          <a:prstGeom prst="rect">
            <a:avLst/>
          </a:prstGeom>
        </p:spPr>
      </p:pic>
      <p:pic>
        <p:nvPicPr>
          <p:cNvPr name="Picture 6" id="6"/>
          <p:cNvPicPr>
            <a:picLocks noChangeAspect="true"/>
          </p:cNvPicPr>
          <p:nvPr/>
        </p:nvPicPr>
        <p:blipFill>
          <a:blip r:embed="rId8"/>
          <a:srcRect l="0" t="0" r="0" b="0"/>
          <a:stretch>
            <a:fillRect/>
          </a:stretch>
        </p:blipFill>
        <p:spPr>
          <a:xfrm flipH="false" flipV="false" rot="0">
            <a:off x="1232183" y="6569044"/>
            <a:ext cx="10747122" cy="996981"/>
          </a:xfrm>
          <a:prstGeom prst="rect">
            <a:avLst/>
          </a:prstGeom>
        </p:spPr>
      </p:pic>
      <p:sp>
        <p:nvSpPr>
          <p:cNvPr name="TextBox 7" id="7"/>
          <p:cNvSpPr txBox="true"/>
          <p:nvPr/>
        </p:nvSpPr>
        <p:spPr>
          <a:xfrm rot="0">
            <a:off x="852736" y="795472"/>
            <a:ext cx="6469763" cy="948829"/>
          </a:xfrm>
          <a:prstGeom prst="rect">
            <a:avLst/>
          </a:prstGeom>
        </p:spPr>
        <p:txBody>
          <a:bodyPr anchor="t" rtlCol="false" tIns="0" lIns="0" bIns="0" rIns="0">
            <a:spAutoFit/>
          </a:bodyPr>
          <a:lstStyle/>
          <a:p>
            <a:pPr>
              <a:lnSpc>
                <a:spcPts val="7396"/>
              </a:lnSpc>
            </a:pPr>
            <a:r>
              <a:rPr lang="en-US" sz="6163">
                <a:solidFill>
                  <a:srgbClr val="1D1D1B"/>
                </a:solidFill>
                <a:latin typeface="More Sugar Bold"/>
              </a:rPr>
              <a:t>MODEL SARIMA</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FF9E8"/>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1404649">
            <a:off x="-2445652" y="8368856"/>
            <a:ext cx="4891303" cy="4837944"/>
          </a:xfrm>
          <a:prstGeom prst="rect">
            <a:avLst/>
          </a:prstGeom>
        </p:spPr>
      </p:pic>
      <p:pic>
        <p:nvPicPr>
          <p:cNvPr name="Picture 3" id="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8820265">
            <a:off x="14354222" y="202063"/>
            <a:ext cx="3174389" cy="3729091"/>
          </a:xfrm>
          <a:prstGeom prst="rect">
            <a:avLst/>
          </a:prstGeom>
        </p:spPr>
      </p:pic>
      <p:sp>
        <p:nvSpPr>
          <p:cNvPr name="TextBox 4" id="4"/>
          <p:cNvSpPr txBox="true"/>
          <p:nvPr/>
        </p:nvSpPr>
        <p:spPr>
          <a:xfrm rot="0">
            <a:off x="810813" y="782241"/>
            <a:ext cx="7300764" cy="1069477"/>
          </a:xfrm>
          <a:prstGeom prst="rect">
            <a:avLst/>
          </a:prstGeom>
        </p:spPr>
        <p:txBody>
          <a:bodyPr anchor="t" rtlCol="false" tIns="0" lIns="0" bIns="0" rIns="0">
            <a:spAutoFit/>
          </a:bodyPr>
          <a:lstStyle/>
          <a:p>
            <a:pPr>
              <a:lnSpc>
                <a:spcPts val="8346"/>
              </a:lnSpc>
            </a:pPr>
            <a:r>
              <a:rPr lang="en-US" sz="6955">
                <a:solidFill>
                  <a:srgbClr val="1D1D1B"/>
                </a:solidFill>
                <a:latin typeface="More Sugar Bold"/>
              </a:rPr>
              <a:t>MODEL SARIMA</a:t>
            </a:r>
          </a:p>
        </p:txBody>
      </p:sp>
      <p:sp>
        <p:nvSpPr>
          <p:cNvPr name="TextBox 5" id="5"/>
          <p:cNvSpPr txBox="true"/>
          <p:nvPr/>
        </p:nvSpPr>
        <p:spPr>
          <a:xfrm rot="0">
            <a:off x="810813" y="2786010"/>
            <a:ext cx="14307380" cy="4955916"/>
          </a:xfrm>
          <a:prstGeom prst="rect">
            <a:avLst/>
          </a:prstGeom>
        </p:spPr>
        <p:txBody>
          <a:bodyPr anchor="t" rtlCol="false" tIns="0" lIns="0" bIns="0" rIns="0">
            <a:spAutoFit/>
          </a:bodyPr>
          <a:lstStyle/>
          <a:p>
            <a:pPr>
              <a:lnSpc>
                <a:spcPts val="6526"/>
              </a:lnSpc>
            </a:pPr>
            <a:r>
              <a:rPr lang="en-US" sz="5020">
                <a:solidFill>
                  <a:srgbClr val="1D1D1B"/>
                </a:solidFill>
                <a:latin typeface="More Sugar Thin"/>
              </a:rPr>
              <a:t>Terdapat beberapa tahapan proses dalam analisis Time Series yaitu: </a:t>
            </a:r>
          </a:p>
          <a:p>
            <a:pPr>
              <a:lnSpc>
                <a:spcPts val="6526"/>
              </a:lnSpc>
            </a:pPr>
            <a:r>
              <a:rPr lang="en-US" sz="5020">
                <a:solidFill>
                  <a:srgbClr val="1D1D1B"/>
                </a:solidFill>
                <a:latin typeface="More Sugar Thin"/>
              </a:rPr>
              <a:t>- Identifikasi model</a:t>
            </a:r>
          </a:p>
          <a:p>
            <a:pPr>
              <a:lnSpc>
                <a:spcPts val="6526"/>
              </a:lnSpc>
            </a:pPr>
            <a:r>
              <a:rPr lang="en-US" sz="5020">
                <a:solidFill>
                  <a:srgbClr val="1D1D1B"/>
                </a:solidFill>
                <a:latin typeface="More Sugar Thin"/>
              </a:rPr>
              <a:t>- Pendugaan parameter</a:t>
            </a:r>
          </a:p>
          <a:p>
            <a:pPr>
              <a:lnSpc>
                <a:spcPts val="6526"/>
              </a:lnSpc>
            </a:pPr>
            <a:r>
              <a:rPr lang="en-US" sz="5020">
                <a:solidFill>
                  <a:srgbClr val="1D1D1B"/>
                </a:solidFill>
                <a:latin typeface="More Sugar Thin"/>
              </a:rPr>
              <a:t>- Diagnostik model</a:t>
            </a:r>
          </a:p>
          <a:p>
            <a:pPr>
              <a:lnSpc>
                <a:spcPts val="6526"/>
              </a:lnSpc>
            </a:pPr>
            <a:r>
              <a:rPr lang="en-US" sz="5020">
                <a:solidFill>
                  <a:srgbClr val="1D1D1B"/>
                </a:solidFill>
                <a:latin typeface="More Sugar Thin"/>
              </a:rPr>
              <a:t>- Peramalan. </a:t>
            </a:r>
          </a:p>
        </p:txBody>
      </p:sp>
      <p:pic>
        <p:nvPicPr>
          <p:cNvPr name="Picture 6" id="6"/>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1691220">
            <a:off x="16834685" y="1917742"/>
            <a:ext cx="492924" cy="849869"/>
          </a:xfrm>
          <a:prstGeom prst="rect">
            <a:avLst/>
          </a:prstGeom>
        </p:spPr>
      </p:pic>
      <p:pic>
        <p:nvPicPr>
          <p:cNvPr name="Picture 7" id="7"/>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794654">
            <a:off x="16753993" y="803826"/>
            <a:ext cx="492924" cy="849869"/>
          </a:xfrm>
          <a:prstGeom prst="rect">
            <a:avLst/>
          </a:prstGeom>
        </p:spPr>
      </p:pic>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68CDCC"/>
        </a:solidFill>
      </p:bgPr>
    </p:bg>
    <p:spTree>
      <p:nvGrpSpPr>
        <p:cNvPr id="1" name=""/>
        <p:cNvGrpSpPr/>
        <p:nvPr/>
      </p:nvGrpSpPr>
      <p:grpSpPr>
        <a:xfrm>
          <a:off x="0" y="0"/>
          <a:ext cx="0" cy="0"/>
          <a:chOff x="0" y="0"/>
          <a:chExt cx="0" cy="0"/>
        </a:xfrm>
      </p:grpSpPr>
      <p:grpSp>
        <p:nvGrpSpPr>
          <p:cNvPr name="Group 2" id="2"/>
          <p:cNvGrpSpPr/>
          <p:nvPr/>
        </p:nvGrpSpPr>
        <p:grpSpPr>
          <a:xfrm rot="0">
            <a:off x="808533" y="1631220"/>
            <a:ext cx="16670935" cy="7865864"/>
            <a:chOff x="0" y="0"/>
            <a:chExt cx="7173121" cy="3384501"/>
          </a:xfrm>
        </p:grpSpPr>
        <p:sp>
          <p:nvSpPr>
            <p:cNvPr name="Freeform 3" id="3"/>
            <p:cNvSpPr/>
            <p:nvPr/>
          </p:nvSpPr>
          <p:spPr>
            <a:xfrm>
              <a:off x="-9098" y="-6509"/>
              <a:ext cx="7187452" cy="3416554"/>
            </a:xfrm>
            <a:custGeom>
              <a:avLst/>
              <a:gdLst/>
              <a:ahLst/>
              <a:cxnLst/>
              <a:rect r="r" b="b" t="t" l="l"/>
              <a:pathLst>
                <a:path h="3416554" w="7187452">
                  <a:moveTo>
                    <a:pt x="63030" y="2823001"/>
                  </a:moveTo>
                  <a:cubicBezTo>
                    <a:pt x="63030" y="2823001"/>
                    <a:pt x="0" y="2576437"/>
                    <a:pt x="10218" y="1214762"/>
                  </a:cubicBezTo>
                  <a:cubicBezTo>
                    <a:pt x="18651" y="990971"/>
                    <a:pt x="65033" y="645332"/>
                    <a:pt x="65033" y="645332"/>
                  </a:cubicBezTo>
                  <a:cubicBezTo>
                    <a:pt x="82233" y="502466"/>
                    <a:pt x="56685" y="337866"/>
                    <a:pt x="181385" y="223925"/>
                  </a:cubicBezTo>
                  <a:cubicBezTo>
                    <a:pt x="346794" y="72788"/>
                    <a:pt x="621643" y="0"/>
                    <a:pt x="6294378" y="6965"/>
                  </a:cubicBezTo>
                  <a:lnTo>
                    <a:pt x="6294379" y="6965"/>
                  </a:lnTo>
                  <a:cubicBezTo>
                    <a:pt x="6511126" y="16819"/>
                    <a:pt x="6715441" y="36481"/>
                    <a:pt x="6849630" y="101690"/>
                  </a:cubicBezTo>
                  <a:cubicBezTo>
                    <a:pt x="7105676" y="226120"/>
                    <a:pt x="7187451" y="459160"/>
                    <a:pt x="7181963" y="704684"/>
                  </a:cubicBezTo>
                  <a:cubicBezTo>
                    <a:pt x="7181963" y="704684"/>
                    <a:pt x="7138675" y="1013073"/>
                    <a:pt x="7146109" y="1248607"/>
                  </a:cubicBezTo>
                  <a:cubicBezTo>
                    <a:pt x="7153232" y="2564802"/>
                    <a:pt x="7160389" y="2760405"/>
                    <a:pt x="7160389" y="2760405"/>
                  </a:cubicBezTo>
                  <a:cubicBezTo>
                    <a:pt x="7143707" y="2976137"/>
                    <a:pt x="7029063" y="3186749"/>
                    <a:pt x="6832194" y="3298373"/>
                  </a:cubicBezTo>
                  <a:cubicBezTo>
                    <a:pt x="6681843" y="3383622"/>
                    <a:pt x="6483811" y="3398720"/>
                    <a:pt x="5151657" y="3387978"/>
                  </a:cubicBezTo>
                  <a:lnTo>
                    <a:pt x="5151587" y="3387978"/>
                  </a:lnTo>
                  <a:cubicBezTo>
                    <a:pt x="645952" y="3382701"/>
                    <a:pt x="384604" y="3416554"/>
                    <a:pt x="254278" y="3307397"/>
                  </a:cubicBezTo>
                  <a:cubicBezTo>
                    <a:pt x="145767" y="3216512"/>
                    <a:pt x="81795" y="3023200"/>
                    <a:pt x="63030" y="2823001"/>
                  </a:cubicBezTo>
                  <a:close/>
                </a:path>
              </a:pathLst>
            </a:custGeom>
            <a:solidFill>
              <a:srgbClr val="FFF9E8"/>
            </a:solidFill>
          </p:spPr>
        </p:sp>
      </p:grpSp>
      <p:grpSp>
        <p:nvGrpSpPr>
          <p:cNvPr name="Group 4" id="4"/>
          <p:cNvGrpSpPr/>
          <p:nvPr/>
        </p:nvGrpSpPr>
        <p:grpSpPr>
          <a:xfrm rot="0">
            <a:off x="3884122" y="0"/>
            <a:ext cx="10971986" cy="2468318"/>
            <a:chOff x="0" y="0"/>
            <a:chExt cx="14629314" cy="3291090"/>
          </a:xfrm>
        </p:grpSpPr>
        <p:pic>
          <p:nvPicPr>
            <p:cNvPr name="Picture 5" id="5"/>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239409">
              <a:off x="83783" y="293126"/>
              <a:ext cx="8519178" cy="2704839"/>
            </a:xfrm>
            <a:prstGeom prst="rect">
              <a:avLst/>
            </a:prstGeom>
          </p:spPr>
        </p:pic>
        <p:pic>
          <p:nvPicPr>
            <p:cNvPr name="Picture 6" id="6"/>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1085" t="0" r="0" b="0"/>
            <a:stretch>
              <a:fillRect/>
            </a:stretch>
          </p:blipFill>
          <p:spPr>
            <a:xfrm flipH="false" flipV="false" rot="206049">
              <a:off x="7082525" y="329047"/>
              <a:ext cx="7473570" cy="2668708"/>
            </a:xfrm>
            <a:prstGeom prst="rect">
              <a:avLst/>
            </a:prstGeom>
          </p:spPr>
        </p:pic>
      </p:grpSp>
      <p:pic>
        <p:nvPicPr>
          <p:cNvPr name="Picture 7" id="7"/>
          <p:cNvPicPr>
            <a:picLocks noChangeAspect="true"/>
          </p:cNvPicPr>
          <p:nvPr/>
        </p:nvPicPr>
        <p:blipFill>
          <a:blip r:embed="rId4"/>
          <a:srcRect l="27394" t="33671" r="32535" b="30038"/>
          <a:stretch>
            <a:fillRect/>
          </a:stretch>
        </p:blipFill>
        <p:spPr>
          <a:xfrm flipH="false" flipV="false" rot="0">
            <a:off x="1977377" y="3912176"/>
            <a:ext cx="7166623" cy="3650921"/>
          </a:xfrm>
          <a:prstGeom prst="rect">
            <a:avLst/>
          </a:prstGeom>
        </p:spPr>
      </p:pic>
      <p:pic>
        <p:nvPicPr>
          <p:cNvPr name="Picture 8" id="8"/>
          <p:cNvPicPr>
            <a:picLocks noChangeAspect="true"/>
          </p:cNvPicPr>
          <p:nvPr/>
        </p:nvPicPr>
        <p:blipFill>
          <a:blip r:embed="rId5"/>
          <a:srcRect l="0" t="0" r="0" b="0"/>
          <a:stretch>
            <a:fillRect/>
          </a:stretch>
        </p:blipFill>
        <p:spPr>
          <a:xfrm flipH="false" flipV="false" rot="0">
            <a:off x="10216011" y="4726190"/>
            <a:ext cx="6016589" cy="2022894"/>
          </a:xfrm>
          <a:prstGeom prst="rect">
            <a:avLst/>
          </a:prstGeom>
        </p:spPr>
      </p:pic>
      <p:sp>
        <p:nvSpPr>
          <p:cNvPr name="TextBox 9" id="9"/>
          <p:cNvSpPr txBox="true"/>
          <p:nvPr/>
        </p:nvSpPr>
        <p:spPr>
          <a:xfrm rot="0">
            <a:off x="4411310" y="643609"/>
            <a:ext cx="9917610" cy="1162050"/>
          </a:xfrm>
          <a:prstGeom prst="rect">
            <a:avLst/>
          </a:prstGeom>
        </p:spPr>
        <p:txBody>
          <a:bodyPr anchor="t" rtlCol="false" tIns="0" lIns="0" bIns="0" rIns="0">
            <a:spAutoFit/>
          </a:bodyPr>
          <a:lstStyle/>
          <a:p>
            <a:pPr algn="ctr" marL="0" indent="0" lvl="0">
              <a:lnSpc>
                <a:spcPts val="9000"/>
              </a:lnSpc>
              <a:spcBef>
                <a:spcPct val="0"/>
              </a:spcBef>
            </a:pPr>
            <a:r>
              <a:rPr lang="en-US" sz="7500">
                <a:solidFill>
                  <a:srgbClr val="1D1D1B"/>
                </a:solidFill>
                <a:latin typeface="More Sugar Bold"/>
              </a:rPr>
              <a:t>Hasil dan Pembahasan</a:t>
            </a:r>
          </a:p>
        </p:txBody>
      </p:sp>
      <p:sp>
        <p:nvSpPr>
          <p:cNvPr name="TextBox 10" id="10"/>
          <p:cNvSpPr txBox="true"/>
          <p:nvPr/>
        </p:nvSpPr>
        <p:spPr>
          <a:xfrm rot="0">
            <a:off x="1028700" y="2420693"/>
            <a:ext cx="16450767" cy="1665731"/>
          </a:xfrm>
          <a:prstGeom prst="rect">
            <a:avLst/>
          </a:prstGeom>
        </p:spPr>
        <p:txBody>
          <a:bodyPr anchor="t" rtlCol="false" tIns="0" lIns="0" bIns="0" rIns="0">
            <a:spAutoFit/>
          </a:bodyPr>
          <a:lstStyle/>
          <a:p>
            <a:pPr algn="ctr">
              <a:lnSpc>
                <a:spcPts val="3478"/>
              </a:lnSpc>
              <a:spcBef>
                <a:spcPct val="0"/>
              </a:spcBef>
            </a:pPr>
            <a:r>
              <a:rPr lang="en-US" sz="2484">
                <a:solidFill>
                  <a:srgbClr val="1D1D1B"/>
                </a:solidFill>
                <a:latin typeface="More Sugar Thin"/>
              </a:rPr>
              <a:t>Data yang digunakan dalam penelitian ini adalah data saham Apple pada bulan Agustus 2016 sampai dengan Agustus 2021. Harga Adjusted Close yang terendah adalah pada bulan Agustus 2016 yaitu sebesar 25.52 dan yang tertinggi adalah Agustus 2021 yaitu sebesar 1148.19 Pelonjakan Adjusted Close saham Apple dapat dilihat pada gambar dibawah</a:t>
            </a:r>
          </a:p>
          <a:p>
            <a:pPr algn="ctr">
              <a:lnSpc>
                <a:spcPts val="2918"/>
              </a:lnSpc>
              <a:spcBef>
                <a:spcPct val="0"/>
              </a:spcBef>
            </a:pPr>
          </a:p>
        </p:txBody>
      </p:sp>
      <p:sp>
        <p:nvSpPr>
          <p:cNvPr name="TextBox 11" id="11"/>
          <p:cNvSpPr txBox="true"/>
          <p:nvPr/>
        </p:nvSpPr>
        <p:spPr>
          <a:xfrm rot="0">
            <a:off x="2180206" y="7861736"/>
            <a:ext cx="14147755" cy="1396564"/>
          </a:xfrm>
          <a:prstGeom prst="rect">
            <a:avLst/>
          </a:prstGeom>
        </p:spPr>
        <p:txBody>
          <a:bodyPr anchor="t" rtlCol="false" tIns="0" lIns="0" bIns="0" rIns="0">
            <a:spAutoFit/>
          </a:bodyPr>
          <a:lstStyle/>
          <a:p>
            <a:pPr algn="ctr">
              <a:lnSpc>
                <a:spcPts val="2807"/>
              </a:lnSpc>
              <a:spcBef>
                <a:spcPct val="0"/>
              </a:spcBef>
            </a:pPr>
            <a:r>
              <a:rPr lang="en-US" sz="2005">
                <a:solidFill>
                  <a:srgbClr val="1D1D1B"/>
                </a:solidFill>
                <a:latin typeface="More Sugar Thin"/>
              </a:rPr>
              <a:t>Seperti yang diketahui, data harus bersifat stasioner. Berdasarkan hasil penelitian dapat disimpulkan bahwa data memiliki trend yang meningkat dari waktu ke waktu sehingga data saham Apple tidak stasioner. Data juga mengindikasikan adanya musiman. Kestasioneran data dapat dibuktikan dengan hasil uji stasioner melalui uji Augmented Dicky Fuller (ADF Test). Berdasarkan hasil uji diperoleh nilai p-value sebesar 0,996843.</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68CDCC"/>
        </a:solidFill>
      </p:bgPr>
    </p:bg>
    <p:spTree>
      <p:nvGrpSpPr>
        <p:cNvPr id="1" name=""/>
        <p:cNvGrpSpPr/>
        <p:nvPr/>
      </p:nvGrpSpPr>
      <p:grpSpPr>
        <a:xfrm>
          <a:off x="0" y="0"/>
          <a:ext cx="0" cy="0"/>
          <a:chOff x="0" y="0"/>
          <a:chExt cx="0" cy="0"/>
        </a:xfrm>
      </p:grpSpPr>
      <p:grpSp>
        <p:nvGrpSpPr>
          <p:cNvPr name="Group 2" id="2"/>
          <p:cNvGrpSpPr/>
          <p:nvPr/>
        </p:nvGrpSpPr>
        <p:grpSpPr>
          <a:xfrm rot="0">
            <a:off x="1228449" y="1600200"/>
            <a:ext cx="16230600" cy="7658100"/>
            <a:chOff x="0" y="0"/>
            <a:chExt cx="7173121" cy="3384501"/>
          </a:xfrm>
        </p:grpSpPr>
        <p:sp>
          <p:nvSpPr>
            <p:cNvPr name="Freeform 3" id="3"/>
            <p:cNvSpPr/>
            <p:nvPr/>
          </p:nvSpPr>
          <p:spPr>
            <a:xfrm>
              <a:off x="-9098" y="-6509"/>
              <a:ext cx="7187452" cy="3416554"/>
            </a:xfrm>
            <a:custGeom>
              <a:avLst/>
              <a:gdLst/>
              <a:ahLst/>
              <a:cxnLst/>
              <a:rect r="r" b="b" t="t" l="l"/>
              <a:pathLst>
                <a:path h="3416554" w="7187452">
                  <a:moveTo>
                    <a:pt x="63030" y="2823001"/>
                  </a:moveTo>
                  <a:cubicBezTo>
                    <a:pt x="63030" y="2823001"/>
                    <a:pt x="0" y="2576437"/>
                    <a:pt x="10218" y="1214762"/>
                  </a:cubicBezTo>
                  <a:cubicBezTo>
                    <a:pt x="18651" y="990971"/>
                    <a:pt x="65033" y="645332"/>
                    <a:pt x="65033" y="645332"/>
                  </a:cubicBezTo>
                  <a:cubicBezTo>
                    <a:pt x="82233" y="502466"/>
                    <a:pt x="56685" y="337866"/>
                    <a:pt x="181385" y="223925"/>
                  </a:cubicBezTo>
                  <a:cubicBezTo>
                    <a:pt x="346794" y="72788"/>
                    <a:pt x="621643" y="0"/>
                    <a:pt x="6294378" y="6965"/>
                  </a:cubicBezTo>
                  <a:lnTo>
                    <a:pt x="6294379" y="6965"/>
                  </a:lnTo>
                  <a:cubicBezTo>
                    <a:pt x="6511126" y="16819"/>
                    <a:pt x="6715441" y="36481"/>
                    <a:pt x="6849630" y="101690"/>
                  </a:cubicBezTo>
                  <a:cubicBezTo>
                    <a:pt x="7105676" y="226120"/>
                    <a:pt x="7187451" y="459160"/>
                    <a:pt x="7181963" y="704684"/>
                  </a:cubicBezTo>
                  <a:cubicBezTo>
                    <a:pt x="7181963" y="704684"/>
                    <a:pt x="7138675" y="1013073"/>
                    <a:pt x="7146109" y="1248607"/>
                  </a:cubicBezTo>
                  <a:cubicBezTo>
                    <a:pt x="7153232" y="2564802"/>
                    <a:pt x="7160389" y="2760405"/>
                    <a:pt x="7160389" y="2760405"/>
                  </a:cubicBezTo>
                  <a:cubicBezTo>
                    <a:pt x="7143707" y="2976137"/>
                    <a:pt x="7029063" y="3186749"/>
                    <a:pt x="6832194" y="3298373"/>
                  </a:cubicBezTo>
                  <a:cubicBezTo>
                    <a:pt x="6681843" y="3383622"/>
                    <a:pt x="6483811" y="3398720"/>
                    <a:pt x="5151657" y="3387978"/>
                  </a:cubicBezTo>
                  <a:lnTo>
                    <a:pt x="5151587" y="3387978"/>
                  </a:lnTo>
                  <a:cubicBezTo>
                    <a:pt x="645952" y="3382701"/>
                    <a:pt x="384604" y="3416554"/>
                    <a:pt x="254278" y="3307397"/>
                  </a:cubicBezTo>
                  <a:cubicBezTo>
                    <a:pt x="145767" y="3216512"/>
                    <a:pt x="81795" y="3023200"/>
                    <a:pt x="63030" y="2823001"/>
                  </a:cubicBezTo>
                  <a:close/>
                </a:path>
              </a:pathLst>
            </a:custGeom>
            <a:solidFill>
              <a:srgbClr val="FFF9E8"/>
            </a:solidFill>
          </p:spPr>
        </p:sp>
      </p:grpSp>
      <p:pic>
        <p:nvPicPr>
          <p:cNvPr name="Picture 4" id="4"/>
          <p:cNvPicPr>
            <a:picLocks noChangeAspect="true"/>
          </p:cNvPicPr>
          <p:nvPr/>
        </p:nvPicPr>
        <p:blipFill>
          <a:blip r:embed="rId2"/>
          <a:srcRect l="0" t="0" r="0" b="0"/>
          <a:stretch>
            <a:fillRect/>
          </a:stretch>
        </p:blipFill>
        <p:spPr>
          <a:xfrm flipH="false" flipV="false" rot="0">
            <a:off x="4928684" y="3128084"/>
            <a:ext cx="9125703" cy="4030832"/>
          </a:xfrm>
          <a:prstGeom prst="rect">
            <a:avLst/>
          </a:prstGeom>
        </p:spPr>
      </p:pic>
      <p:grpSp>
        <p:nvGrpSpPr>
          <p:cNvPr name="Group 5" id="5"/>
          <p:cNvGrpSpPr/>
          <p:nvPr/>
        </p:nvGrpSpPr>
        <p:grpSpPr>
          <a:xfrm rot="0">
            <a:off x="3884122" y="0"/>
            <a:ext cx="10971986" cy="2468318"/>
            <a:chOff x="0" y="0"/>
            <a:chExt cx="14629314" cy="3291090"/>
          </a:xfrm>
        </p:grpSpPr>
        <p:pic>
          <p:nvPicPr>
            <p:cNvPr name="Picture 6" id="6"/>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239409">
              <a:off x="83783" y="293126"/>
              <a:ext cx="8519178" cy="2704839"/>
            </a:xfrm>
            <a:prstGeom prst="rect">
              <a:avLst/>
            </a:prstGeom>
          </p:spPr>
        </p:pic>
        <p:pic>
          <p:nvPicPr>
            <p:cNvPr name="Picture 7" id="7"/>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11085" t="0" r="0" b="0"/>
            <a:stretch>
              <a:fillRect/>
            </a:stretch>
          </p:blipFill>
          <p:spPr>
            <a:xfrm flipH="false" flipV="false" rot="206049">
              <a:off x="7082525" y="329047"/>
              <a:ext cx="7473570" cy="2668708"/>
            </a:xfrm>
            <a:prstGeom prst="rect">
              <a:avLst/>
            </a:prstGeom>
          </p:spPr>
        </p:pic>
      </p:grpSp>
      <p:sp>
        <p:nvSpPr>
          <p:cNvPr name="TextBox 8" id="8"/>
          <p:cNvSpPr txBox="true"/>
          <p:nvPr/>
        </p:nvSpPr>
        <p:spPr>
          <a:xfrm rot="0">
            <a:off x="4411310" y="643609"/>
            <a:ext cx="9917610" cy="1162050"/>
          </a:xfrm>
          <a:prstGeom prst="rect">
            <a:avLst/>
          </a:prstGeom>
        </p:spPr>
        <p:txBody>
          <a:bodyPr anchor="t" rtlCol="false" tIns="0" lIns="0" bIns="0" rIns="0">
            <a:spAutoFit/>
          </a:bodyPr>
          <a:lstStyle/>
          <a:p>
            <a:pPr algn="ctr" marL="0" indent="0" lvl="0">
              <a:lnSpc>
                <a:spcPts val="9000"/>
              </a:lnSpc>
              <a:spcBef>
                <a:spcPct val="0"/>
              </a:spcBef>
            </a:pPr>
            <a:r>
              <a:rPr lang="en-US" sz="7500">
                <a:solidFill>
                  <a:srgbClr val="1D1D1B"/>
                </a:solidFill>
                <a:latin typeface="More Sugar Bold"/>
              </a:rPr>
              <a:t>Hasil dan Pembahasan</a:t>
            </a:r>
          </a:p>
        </p:txBody>
      </p:sp>
      <p:sp>
        <p:nvSpPr>
          <p:cNvPr name="TextBox 9" id="9"/>
          <p:cNvSpPr txBox="true"/>
          <p:nvPr/>
        </p:nvSpPr>
        <p:spPr>
          <a:xfrm rot="0">
            <a:off x="4126964" y="2411168"/>
            <a:ext cx="10729144" cy="481256"/>
          </a:xfrm>
          <a:prstGeom prst="rect">
            <a:avLst/>
          </a:prstGeom>
        </p:spPr>
        <p:txBody>
          <a:bodyPr anchor="t" rtlCol="false" tIns="0" lIns="0" bIns="0" rIns="0">
            <a:spAutoFit/>
          </a:bodyPr>
          <a:lstStyle/>
          <a:p>
            <a:pPr algn="ctr">
              <a:lnSpc>
                <a:spcPts val="3920"/>
              </a:lnSpc>
              <a:spcBef>
                <a:spcPct val="0"/>
              </a:spcBef>
            </a:pPr>
            <a:r>
              <a:rPr lang="en-US" sz="2800">
                <a:solidFill>
                  <a:srgbClr val="1D1D1B"/>
                </a:solidFill>
                <a:latin typeface="More Sugar Thin"/>
              </a:rPr>
              <a:t>Hasil transformasi dan differencing untuk menjadikan series stasioner</a:t>
            </a:r>
          </a:p>
        </p:txBody>
      </p:sp>
      <p:sp>
        <p:nvSpPr>
          <p:cNvPr name="TextBox 10" id="10"/>
          <p:cNvSpPr txBox="true"/>
          <p:nvPr/>
        </p:nvSpPr>
        <p:spPr>
          <a:xfrm rot="0">
            <a:off x="3271683" y="7500151"/>
            <a:ext cx="13018034" cy="1361581"/>
          </a:xfrm>
          <a:prstGeom prst="rect">
            <a:avLst/>
          </a:prstGeom>
        </p:spPr>
        <p:txBody>
          <a:bodyPr anchor="t" rtlCol="false" tIns="0" lIns="0" bIns="0" rIns="0">
            <a:spAutoFit/>
          </a:bodyPr>
          <a:lstStyle/>
          <a:p>
            <a:pPr algn="ctr">
              <a:lnSpc>
                <a:spcPts val="3614"/>
              </a:lnSpc>
              <a:spcBef>
                <a:spcPct val="0"/>
              </a:spcBef>
            </a:pPr>
            <a:r>
              <a:rPr lang="en-US" sz="2582">
                <a:solidFill>
                  <a:srgbClr val="1D1D1B"/>
                </a:solidFill>
                <a:latin typeface="More Sugar Thin"/>
              </a:rPr>
              <a:t>Selanjutnya dilakukan transformasi dan differencing untuk membuat series stasioner. Setelah dilakukan transformasi dan differencing dengan Adjusted Close, deret tersebut terlihat stasioner karena memiliki mean dan varians yang konstan pada gambar diatas</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FF9E8"/>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5133994" y="6598718"/>
            <a:ext cx="2800140" cy="2897946"/>
          </a:xfrm>
          <a:prstGeom prst="rect">
            <a:avLst/>
          </a:prstGeom>
        </p:spPr>
      </p:pic>
      <p:pic>
        <p:nvPicPr>
          <p:cNvPr name="Picture 3" id="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2995679">
            <a:off x="541210" y="39486"/>
            <a:ext cx="1320819" cy="2615484"/>
          </a:xfrm>
          <a:prstGeom prst="rect">
            <a:avLst/>
          </a:prstGeom>
        </p:spPr>
      </p:pic>
      <p:pic>
        <p:nvPicPr>
          <p:cNvPr name="Picture 4" id="4"/>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197834" y="361693"/>
            <a:ext cx="1003786" cy="985535"/>
          </a:xfrm>
          <a:prstGeom prst="rect">
            <a:avLst/>
          </a:prstGeom>
        </p:spPr>
      </p:pic>
      <p:pic>
        <p:nvPicPr>
          <p:cNvPr name="Picture 5" id="5"/>
          <p:cNvPicPr>
            <a:picLocks noChangeAspect="true"/>
          </p:cNvPicPr>
          <p:nvPr/>
        </p:nvPicPr>
        <p:blipFill>
          <a:blip r:embed="rId8"/>
          <a:srcRect l="25882" t="28295" r="33395" b="34406"/>
          <a:stretch>
            <a:fillRect/>
          </a:stretch>
        </p:blipFill>
        <p:spPr>
          <a:xfrm flipH="false" flipV="false" rot="0">
            <a:off x="4400731" y="3341995"/>
            <a:ext cx="8437790" cy="4347186"/>
          </a:xfrm>
          <a:prstGeom prst="rect">
            <a:avLst/>
          </a:prstGeom>
        </p:spPr>
      </p:pic>
      <p:sp>
        <p:nvSpPr>
          <p:cNvPr name="TextBox 6" id="6"/>
          <p:cNvSpPr txBox="true"/>
          <p:nvPr/>
        </p:nvSpPr>
        <p:spPr>
          <a:xfrm rot="0">
            <a:off x="2627490" y="342643"/>
            <a:ext cx="9917610" cy="1162050"/>
          </a:xfrm>
          <a:prstGeom prst="rect">
            <a:avLst/>
          </a:prstGeom>
        </p:spPr>
        <p:txBody>
          <a:bodyPr anchor="t" rtlCol="false" tIns="0" lIns="0" bIns="0" rIns="0">
            <a:spAutoFit/>
          </a:bodyPr>
          <a:lstStyle/>
          <a:p>
            <a:pPr algn="ctr" marL="0" indent="0" lvl="0">
              <a:lnSpc>
                <a:spcPts val="9000"/>
              </a:lnSpc>
              <a:spcBef>
                <a:spcPct val="0"/>
              </a:spcBef>
            </a:pPr>
            <a:r>
              <a:rPr lang="en-US" sz="7500">
                <a:solidFill>
                  <a:srgbClr val="1D1D1B"/>
                </a:solidFill>
                <a:latin typeface="More Sugar Bold"/>
              </a:rPr>
              <a:t>Hasil dan Pembahasan</a:t>
            </a:r>
          </a:p>
        </p:txBody>
      </p:sp>
      <p:sp>
        <p:nvSpPr>
          <p:cNvPr name="TextBox 7" id="7"/>
          <p:cNvSpPr txBox="true"/>
          <p:nvPr/>
        </p:nvSpPr>
        <p:spPr>
          <a:xfrm rot="0">
            <a:off x="764843" y="1447543"/>
            <a:ext cx="16758314" cy="1577618"/>
          </a:xfrm>
          <a:prstGeom prst="rect">
            <a:avLst/>
          </a:prstGeom>
        </p:spPr>
        <p:txBody>
          <a:bodyPr anchor="t" rtlCol="false" tIns="0" lIns="0" bIns="0" rIns="0">
            <a:spAutoFit/>
          </a:bodyPr>
          <a:lstStyle/>
          <a:p>
            <a:pPr algn="ctr">
              <a:lnSpc>
                <a:spcPts val="4233"/>
              </a:lnSpc>
              <a:spcBef>
                <a:spcPct val="0"/>
              </a:spcBef>
            </a:pPr>
            <a:r>
              <a:rPr lang="en-US" sz="3023">
                <a:solidFill>
                  <a:srgbClr val="1D1D1B"/>
                </a:solidFill>
                <a:latin typeface="More Sugar Thin"/>
              </a:rPr>
              <a:t>Data juga dapat divisualisasikan menggunakan metode yang disebut dekomposisi deret waktu yang memungkinkan untuk menguraikan deret waktu menjadi tiga komponen berbeda: tren, musiman, dan noise.</a:t>
            </a:r>
          </a:p>
        </p:txBody>
      </p:sp>
      <p:sp>
        <p:nvSpPr>
          <p:cNvPr name="TextBox 8" id="8"/>
          <p:cNvSpPr txBox="true"/>
          <p:nvPr/>
        </p:nvSpPr>
        <p:spPr>
          <a:xfrm rot="0">
            <a:off x="1028700" y="7990541"/>
            <a:ext cx="14754228" cy="1667792"/>
          </a:xfrm>
          <a:prstGeom prst="rect">
            <a:avLst/>
          </a:prstGeom>
        </p:spPr>
        <p:txBody>
          <a:bodyPr anchor="t" rtlCol="false" tIns="0" lIns="0" bIns="0" rIns="0">
            <a:spAutoFit/>
          </a:bodyPr>
          <a:lstStyle/>
          <a:p>
            <a:pPr algn="ctr">
              <a:lnSpc>
                <a:spcPts val="4463"/>
              </a:lnSpc>
              <a:spcBef>
                <a:spcPct val="0"/>
              </a:spcBef>
            </a:pPr>
            <a:r>
              <a:rPr lang="en-US" sz="3188">
                <a:solidFill>
                  <a:srgbClr val="1D1D1B"/>
                </a:solidFill>
                <a:latin typeface="More Sugar Thin"/>
              </a:rPr>
              <a:t>Plot di atas jelas menunjukkan bahwa pergerakan saham tidak stabil, bersamaan dengan musim yang jelas dan memiliki trend naik. Karena memiliki musiman maka metode peramalan yang dapat digunakan adalah metode peramalan SARIMA.</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DAFAXIG7KoU</dc:identifier>
  <dcterms:modified xsi:type="dcterms:W3CDTF">2011-08-01T06:04:30Z</dcterms:modified>
  <cp:revision>1</cp:revision>
  <dc:title>Tugas Besar_ADW_Kelompok 1_RB.pptx</dc:title>
</cp:coreProperties>
</file>